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1"/>
  </p:sldMasterIdLst>
  <p:notesMasterIdLst>
    <p:notesMasterId r:id="rId19"/>
  </p:notesMasterIdLst>
  <p:handoutMasterIdLst>
    <p:handoutMasterId r:id="rId20"/>
  </p:handoutMasterIdLst>
  <p:sldIdLst>
    <p:sldId id="513" r:id="rId2"/>
    <p:sldId id="556" r:id="rId3"/>
    <p:sldId id="531" r:id="rId4"/>
    <p:sldId id="502" r:id="rId5"/>
    <p:sldId id="563" r:id="rId6"/>
    <p:sldId id="558" r:id="rId7"/>
    <p:sldId id="564" r:id="rId8"/>
    <p:sldId id="565" r:id="rId9"/>
    <p:sldId id="553" r:id="rId10"/>
    <p:sldId id="542" r:id="rId11"/>
    <p:sldId id="644" r:id="rId12"/>
    <p:sldId id="648" r:id="rId13"/>
    <p:sldId id="650" r:id="rId14"/>
    <p:sldId id="2755" r:id="rId15"/>
    <p:sldId id="468" r:id="rId16"/>
    <p:sldId id="554" r:id="rId17"/>
    <p:sldId id="2754" r:id="rId18"/>
  </p:sldIdLst>
  <p:sldSz cx="12195175" cy="6858000"/>
  <p:notesSz cx="6858000" cy="9144000"/>
  <p:defaultTex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1" userDrawn="1">
          <p15:clr>
            <a:srgbClr val="A4A3A4"/>
          </p15:clr>
        </p15:guide>
        <p15:guide id="2" orient="horz" pos="1003" userDrawn="1">
          <p15:clr>
            <a:srgbClr val="A4A3A4"/>
          </p15:clr>
        </p15:guide>
        <p15:guide id="3" orient="horz" pos="3840" userDrawn="1">
          <p15:clr>
            <a:srgbClr val="A4A3A4"/>
          </p15:clr>
        </p15:guide>
        <p15:guide id="4" pos="303" userDrawn="1">
          <p15:clr>
            <a:srgbClr val="A4A3A4"/>
          </p15:clr>
        </p15:guide>
        <p15:guide id="5" pos="7356" userDrawn="1">
          <p15:clr>
            <a:srgbClr val="A4A3A4"/>
          </p15:clr>
        </p15:guide>
        <p15:guide id="7" orient="horz" pos="300" userDrawn="1">
          <p15:clr>
            <a:srgbClr val="A4A3A4"/>
          </p15:clr>
        </p15:guide>
        <p15:guide id="8" orient="horz" pos="1824" userDrawn="1">
          <p15:clr>
            <a:srgbClr val="A4A3A4"/>
          </p15:clr>
        </p15:guide>
        <p15:guide id="9" orient="horz" pos="2568" userDrawn="1">
          <p15:clr>
            <a:srgbClr val="A4A3A4"/>
          </p15:clr>
        </p15:guide>
        <p15:guide id="10" orient="horz" pos="331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435"/>
    <a:srgbClr val="002F46"/>
    <a:srgbClr val="003A54"/>
    <a:srgbClr val="053753"/>
    <a:srgbClr val="032132"/>
    <a:srgbClr val="0F46A7"/>
    <a:srgbClr val="CCCCCC"/>
    <a:srgbClr val="970A82"/>
    <a:srgbClr val="FF33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53" autoAdjust="0"/>
    <p:restoredTop sz="85435" autoAdjust="0"/>
  </p:normalViewPr>
  <p:slideViewPr>
    <p:cSldViewPr snapToGrid="0" showGuides="1">
      <p:cViewPr varScale="1">
        <p:scale>
          <a:sx n="112" d="100"/>
          <a:sy n="112" d="100"/>
        </p:scale>
        <p:origin x="216" y="304"/>
      </p:cViewPr>
      <p:guideLst>
        <p:guide pos="3841"/>
        <p:guide orient="horz" pos="1003"/>
        <p:guide orient="horz" pos="3840"/>
        <p:guide pos="303"/>
        <p:guide pos="7356"/>
        <p:guide orient="horz" pos="300"/>
        <p:guide orient="horz" pos="1824"/>
        <p:guide orient="horz" pos="2568"/>
        <p:guide orient="horz" pos="3312"/>
      </p:guideLst>
    </p:cSldViewPr>
  </p:slideViewPr>
  <p:outlineViewPr>
    <p:cViewPr>
      <p:scale>
        <a:sx n="33" d="100"/>
        <a:sy n="33" d="100"/>
      </p:scale>
      <p:origin x="0" y="-6394"/>
    </p:cViewPr>
  </p:outlineViewPr>
  <p:notesTextViewPr>
    <p:cViewPr>
      <p:scale>
        <a:sx n="200" d="100"/>
        <a:sy n="200" d="100"/>
      </p:scale>
      <p:origin x="0" y="0"/>
    </p:cViewPr>
  </p:notesTextViewPr>
  <p:sorterViewPr>
    <p:cViewPr varScale="1">
      <p:scale>
        <a:sx n="100" d="100"/>
        <a:sy n="100" d="100"/>
      </p:scale>
      <p:origin x="0" y="0"/>
    </p:cViewPr>
  </p:sorterViewPr>
  <p:notesViewPr>
    <p:cSldViewPr snapToGrid="0" showGuides="1">
      <p:cViewPr varScale="1">
        <p:scale>
          <a:sx n="147" d="100"/>
          <a:sy n="147" d="100"/>
        </p:scale>
        <p:origin x="3856"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43100" y="8685213"/>
            <a:ext cx="2971800" cy="457200"/>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pPr algn="ctr"/>
              <a:t>‹#›</a:t>
            </a:fld>
            <a:endParaRPr lang="de-DE" sz="1000" dirty="0"/>
          </a:p>
        </p:txBody>
      </p:sp>
    </p:spTree>
    <p:extLst>
      <p:ext uri="{BB962C8B-B14F-4D97-AF65-F5344CB8AC3E}">
        <p14:creationId xmlns:p14="http://schemas.microsoft.com/office/powerpoint/2010/main" val="235993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47688" y="612775"/>
            <a:ext cx="5762625" cy="324167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es Placeholder 4"/>
          <p:cNvSpPr>
            <a:spLocks noGrp="1"/>
          </p:cNvSpPr>
          <p:nvPr>
            <p:ph type="body" sz="quarter" idx="3"/>
          </p:nvPr>
        </p:nvSpPr>
        <p:spPr>
          <a:xfrm>
            <a:off x="549000" y="4120162"/>
            <a:ext cx="5760000" cy="45635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5"/>
          </p:nvPr>
        </p:nvSpPr>
        <p:spPr>
          <a:xfrm>
            <a:off x="2957512" y="8935722"/>
            <a:ext cx="942976" cy="205358"/>
          </a:xfrm>
          <a:prstGeom prst="rect">
            <a:avLst/>
          </a:prstGeom>
        </p:spPr>
        <p:txBody>
          <a:bodyPr vert="horz" lIns="91440" tIns="45720" rIns="91440" bIns="45720" rtlCol="0" anchor="b"/>
          <a:lstStyle>
            <a:lvl1pPr algn="ctr">
              <a:defRPr sz="800"/>
            </a:lvl1pPr>
          </a:lstStyle>
          <a:p>
            <a:fld id="{7D8C2C35-2B8A-446E-BEC0-FD36716C29AC}" type="slidenum">
              <a:rPr lang="de-DE" smtClean="0"/>
              <a:pPr/>
              <a:t>‹#›</a:t>
            </a:fld>
            <a:endParaRPr lang="de-DE" dirty="0"/>
          </a:p>
        </p:txBody>
      </p:sp>
    </p:spTree>
    <p:extLst>
      <p:ext uri="{BB962C8B-B14F-4D97-AF65-F5344CB8AC3E}">
        <p14:creationId xmlns:p14="http://schemas.microsoft.com/office/powerpoint/2010/main" val="2847385487"/>
      </p:ext>
    </p:extLst>
  </p:cSld>
  <p:clrMap bg1="lt1" tx1="dk1" bg2="lt2" tx2="dk2" accent1="accent1" accent2="accent2" accent3="accent3" accent4="accent4" accent5="accent5" accent6="accent6" hlink="hlink" folHlink="folHlink"/>
  <p:notesStyle>
    <a:lvl1pPr marL="0" algn="l" defTabSz="1088776" rtl="0" eaLnBrk="1" latinLnBrk="0" hangingPunct="1">
      <a:defRPr sz="1400" kern="1200">
        <a:solidFill>
          <a:schemeClr val="tx1"/>
        </a:solidFill>
        <a:latin typeface="+mn-lt"/>
        <a:ea typeface="+mn-ea"/>
        <a:cs typeface="+mn-cs"/>
      </a:defRPr>
    </a:lvl1pPr>
    <a:lvl2pPr marL="180000" indent="-180000" algn="l" defTabSz="1088776" rtl="0" eaLnBrk="1" latinLnBrk="0" hangingPunct="1">
      <a:buClr>
        <a:schemeClr val="accent1"/>
      </a:buClr>
      <a:buSzPct val="100000"/>
      <a:buFont typeface="Wingdings" pitchFamily="2" charset="2"/>
      <a:buChar char=""/>
      <a:defRPr sz="1400" kern="1200">
        <a:solidFill>
          <a:schemeClr val="tx1"/>
        </a:solidFill>
        <a:latin typeface="+mn-lt"/>
        <a:ea typeface="+mn-ea"/>
        <a:cs typeface="+mn-cs"/>
      </a:defRPr>
    </a:lvl2pPr>
    <a:lvl3pPr marL="360000" indent="-180000" algn="l" defTabSz="1088776" rtl="0" eaLnBrk="1" latinLnBrk="0" hangingPunct="1">
      <a:buClr>
        <a:schemeClr val="accent2"/>
      </a:buClr>
      <a:buSzPct val="80000"/>
      <a:buFont typeface="Symbol" pitchFamily="18" charset="2"/>
      <a:buChar char="-"/>
      <a:defRPr sz="1200" kern="1200">
        <a:solidFill>
          <a:schemeClr val="tx1"/>
        </a:solidFill>
        <a:latin typeface="+mn-lt"/>
        <a:ea typeface="+mn-ea"/>
        <a:cs typeface="+mn-cs"/>
      </a:defRPr>
    </a:lvl3pPr>
    <a:lvl4pPr marL="674815" indent="-158780" algn="l" defTabSz="1088776" rtl="0" eaLnBrk="1" latinLnBrk="0" hangingPunct="1">
      <a:buClr>
        <a:schemeClr val="accent2"/>
      </a:buClr>
      <a:buFont typeface="Arial" pitchFamily="34" charset="0"/>
      <a:buChar char="–"/>
      <a:defRPr sz="12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en-US" smtClean="0"/>
              <a:pPr/>
              <a:t>1</a:t>
            </a:fld>
            <a:endParaRPr lang="en-US" dirty="0"/>
          </a:p>
        </p:txBody>
      </p:sp>
    </p:spTree>
    <p:extLst>
      <p:ext uri="{BB962C8B-B14F-4D97-AF65-F5344CB8AC3E}">
        <p14:creationId xmlns:p14="http://schemas.microsoft.com/office/powerpoint/2010/main" val="1980728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C2C35-2B8A-446E-BEC0-FD36716C29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8620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en-US" smtClean="0"/>
              <a:pPr/>
              <a:t>17</a:t>
            </a:fld>
            <a:endParaRPr lang="en-US" dirty="0"/>
          </a:p>
        </p:txBody>
      </p:sp>
    </p:spTree>
    <p:extLst>
      <p:ext uri="{BB962C8B-B14F-4D97-AF65-F5344CB8AC3E}">
        <p14:creationId xmlns:p14="http://schemas.microsoft.com/office/powerpoint/2010/main" val="3815758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Blockchain is used or understood synonymous with Bitcoin.</a:t>
            </a:r>
            <a:r>
              <a:rPr lang="en-US" baseline="0" dirty="0"/>
              <a:t> It is not.</a:t>
            </a:r>
          </a:p>
          <a:p>
            <a:r>
              <a:rPr lang="en-US" baseline="0" dirty="0"/>
              <a:t>Blockchain is an application on top of a much broader fundament. A horizontal architecture and concept called blockchain.</a:t>
            </a:r>
          </a:p>
          <a:p>
            <a:r>
              <a:rPr lang="en-US" baseline="0" dirty="0"/>
              <a:t>While Bitcoin does perform exceptionally well for the case it was build it falls short on other areas. </a:t>
            </a:r>
          </a:p>
          <a:p>
            <a:endParaRPr lang="en-US" baseline="0" dirty="0"/>
          </a:p>
          <a:p>
            <a:r>
              <a:rPr lang="en-US" baseline="0" dirty="0"/>
              <a:t>There are more than 70 different blockchain technologies and frameworks in the market currently (Gartner count as of 03/2017). So the technology is developed further and deficits are addressed.</a:t>
            </a:r>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en-US" smtClean="0"/>
              <a:pPr/>
              <a:t>2</a:t>
            </a:fld>
            <a:endParaRPr lang="en-US" dirty="0"/>
          </a:p>
        </p:txBody>
      </p:sp>
    </p:spTree>
    <p:extLst>
      <p:ext uri="{BB962C8B-B14F-4D97-AF65-F5344CB8AC3E}">
        <p14:creationId xmlns:p14="http://schemas.microsoft.com/office/powerpoint/2010/main" val="1004492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en-US" smtClean="0"/>
              <a:pPr/>
              <a:t>3</a:t>
            </a:fld>
            <a:endParaRPr lang="en-US" dirty="0"/>
          </a:p>
        </p:txBody>
      </p:sp>
    </p:spTree>
    <p:extLst>
      <p:ext uri="{BB962C8B-B14F-4D97-AF65-F5344CB8AC3E}">
        <p14:creationId xmlns:p14="http://schemas.microsoft.com/office/powerpoint/2010/main" val="4167605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en-US" smtClean="0"/>
              <a:pPr/>
              <a:t>4</a:t>
            </a:fld>
            <a:endParaRPr lang="en-US" dirty="0"/>
          </a:p>
        </p:txBody>
      </p:sp>
      <p:sp>
        <p:nvSpPr>
          <p:cNvPr id="3" name="Slide Image Placeholder 2"/>
          <p:cNvSpPr>
            <a:spLocks noGrp="1" noRot="1" noChangeAspect="1"/>
          </p:cNvSpPr>
          <p:nvPr>
            <p:ph type="sldImg"/>
          </p:nvPr>
        </p:nvSpPr>
        <p:spPr/>
      </p:sp>
      <p:sp>
        <p:nvSpPr>
          <p:cNvPr id="5" name="Notes Placeholder 4"/>
          <p:cNvSpPr>
            <a:spLocks noGrp="1"/>
          </p:cNvSpPr>
          <p:nvPr>
            <p:ph type="body" idx="1"/>
          </p:nvPr>
        </p:nvSpPr>
        <p:spPr/>
        <p:txBody>
          <a:bodyPr>
            <a:norm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mn-lt"/>
                <a:ea typeface="+mn-ea"/>
                <a:cs typeface="+mn-cs"/>
              </a:rPr>
              <a:t>Like in the cloud environment where</a:t>
            </a:r>
            <a:r>
              <a:rPr lang="en-US" sz="1400" b="0" i="0" kern="1200" baseline="0" dirty="0">
                <a:solidFill>
                  <a:schemeClr val="tx1"/>
                </a:solidFill>
                <a:effectLst/>
                <a:latin typeface="+mn-lt"/>
                <a:ea typeface="+mn-ea"/>
                <a:cs typeface="+mn-cs"/>
              </a:rPr>
              <a:t> we have public and private clouds we see the same occurrence in the blockchain eco-system. Enterprises are typically not enthusiastic to conduct their business in full openness and the public. Consortia using permissioned blockchains address that concern.</a:t>
            </a:r>
            <a:endParaRPr lang="en-US" sz="1400" b="0" i="0" kern="1200" dirty="0">
              <a:solidFill>
                <a:schemeClr val="tx1"/>
              </a:solidFill>
              <a:effectLst/>
              <a:latin typeface="+mn-lt"/>
              <a:ea typeface="+mn-ea"/>
              <a:cs typeface="+mn-cs"/>
            </a:endParaRPr>
          </a:p>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b="1" i="0" kern="1200" dirty="0">
              <a:solidFill>
                <a:schemeClr val="tx1"/>
              </a:solidFill>
              <a:effectLst/>
              <a:latin typeface="+mn-lt"/>
              <a:ea typeface="+mn-ea"/>
              <a:cs typeface="+mn-cs"/>
            </a:endParaRPr>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b="1" i="0" kern="1200" dirty="0">
                <a:solidFill>
                  <a:schemeClr val="tx1"/>
                </a:solidFill>
                <a:effectLst/>
                <a:latin typeface="+mn-lt"/>
                <a:ea typeface="+mn-ea"/>
                <a:cs typeface="+mn-cs"/>
              </a:rPr>
              <a:t>Public:</a:t>
            </a:r>
            <a:r>
              <a:rPr lang="en-US" sz="1400" b="1" i="0" kern="1200" baseline="0" dirty="0">
                <a:solidFill>
                  <a:schemeClr val="tx1"/>
                </a:solidFill>
                <a:effectLst/>
                <a:latin typeface="+mn-lt"/>
                <a:ea typeface="+mn-ea"/>
                <a:cs typeface="+mn-cs"/>
              </a:rPr>
              <a:t> </a:t>
            </a:r>
            <a:r>
              <a:rPr lang="en-US" sz="1400" b="0" i="0" kern="1200" baseline="0" dirty="0">
                <a:solidFill>
                  <a:schemeClr val="tx1"/>
                </a:solidFill>
                <a:effectLst/>
                <a:latin typeface="+mn-lt"/>
                <a:ea typeface="+mn-ea"/>
                <a:cs typeface="+mn-cs"/>
              </a:rPr>
              <a:t>open, pseudonymous, algorithmic effort high</a:t>
            </a:r>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b="1" i="0" kern="1200" baseline="0" dirty="0">
                <a:solidFill>
                  <a:schemeClr val="tx1"/>
                </a:solidFill>
                <a:effectLst/>
                <a:latin typeface="+mn-lt"/>
                <a:ea typeface="+mn-ea"/>
                <a:cs typeface="+mn-cs"/>
              </a:rPr>
              <a:t>Permissioned:</a:t>
            </a:r>
            <a:r>
              <a:rPr lang="en-US" sz="1400" b="0" i="0" kern="1200" baseline="0" dirty="0">
                <a:solidFill>
                  <a:schemeClr val="tx1"/>
                </a:solidFill>
                <a:effectLst/>
                <a:latin typeface="+mn-lt"/>
                <a:ea typeface="+mn-ea"/>
                <a:cs typeface="+mn-cs"/>
              </a:rPr>
              <a:t> restricted access, known IDs, less effort</a:t>
            </a:r>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b="0" i="0" kern="1200" baseline="0" dirty="0">
                <a:solidFill>
                  <a:schemeClr val="tx1"/>
                </a:solidFill>
                <a:effectLst/>
                <a:latin typeface="+mn-lt"/>
                <a:ea typeface="+mn-ea"/>
                <a:cs typeface="+mn-cs"/>
              </a:rPr>
              <a:t>More but not full trust -&gt; less but not no effort</a:t>
            </a:r>
          </a:p>
          <a:p>
            <a:pPr marL="0" marR="0" lvl="0" indent="0" algn="l" defTabSz="1088776" rtl="0" eaLnBrk="1" fontAlgn="auto" latinLnBrk="0" hangingPunct="1">
              <a:lnSpc>
                <a:spcPct val="100000"/>
              </a:lnSpc>
              <a:spcBef>
                <a:spcPts val="0"/>
              </a:spcBef>
              <a:spcAft>
                <a:spcPts val="0"/>
              </a:spcAft>
              <a:buClrTx/>
              <a:buSzTx/>
              <a:buFontTx/>
              <a:buNone/>
              <a:tabLst/>
              <a:defRPr/>
            </a:pPr>
            <a:endParaRPr lang="de-DE" dirty="0"/>
          </a:p>
          <a:p>
            <a:r>
              <a:rPr lang="en-US" sz="1400" b="0" i="0" kern="1200" dirty="0">
                <a:solidFill>
                  <a:schemeClr val="tx1"/>
                </a:solidFill>
                <a:effectLst/>
                <a:latin typeface="+mn-lt"/>
                <a:ea typeface="+mn-ea"/>
                <a:cs typeface="+mn-cs"/>
              </a:rPr>
              <a:t>Some facts about consortia (2016):</a:t>
            </a:r>
          </a:p>
          <a:p>
            <a:r>
              <a:rPr lang="en-US" sz="1400" b="0" i="0" kern="1200" dirty="0">
                <a:solidFill>
                  <a:schemeClr val="tx1"/>
                </a:solidFill>
                <a:effectLst/>
                <a:latin typeface="+mn-lt"/>
                <a:ea typeface="+mn-ea"/>
                <a:cs typeface="+mn-cs"/>
              </a:rPr>
              <a:t>25 global consortiums</a:t>
            </a:r>
          </a:p>
          <a:p>
            <a:r>
              <a:rPr lang="en-US" sz="1400" b="0" i="0" kern="1200" dirty="0">
                <a:solidFill>
                  <a:schemeClr val="tx1"/>
                </a:solidFill>
                <a:effectLst/>
                <a:latin typeface="+mn-lt"/>
                <a:ea typeface="+mn-ea"/>
                <a:cs typeface="+mn-cs"/>
              </a:rPr>
              <a:t>Largest memberships: 100 (Hyperledger and ISITC)</a:t>
            </a:r>
          </a:p>
          <a:p>
            <a:r>
              <a:rPr lang="en-US" sz="1400" b="0" i="0" kern="1200" dirty="0">
                <a:solidFill>
                  <a:schemeClr val="tx1"/>
                </a:solidFill>
                <a:effectLst/>
                <a:latin typeface="+mn-lt"/>
                <a:ea typeface="+mn-ea"/>
                <a:cs typeface="+mn-cs"/>
              </a:rPr>
              <a:t>Total number of participants: 550</a:t>
            </a:r>
          </a:p>
          <a:p>
            <a:endParaRPr lang="de-DE" dirty="0"/>
          </a:p>
          <a:p>
            <a:pPr marL="0" marR="0" lvl="0" indent="0" algn="l" defTabSz="1088776" rtl="0" eaLnBrk="1" fontAlgn="auto" latinLnBrk="0" hangingPunct="1">
              <a:lnSpc>
                <a:spcPct val="100000"/>
              </a:lnSpc>
              <a:spcBef>
                <a:spcPts val="0"/>
              </a:spcBef>
              <a:spcAft>
                <a:spcPts val="0"/>
              </a:spcAft>
              <a:buClrTx/>
              <a:buSzTx/>
              <a:buFontTx/>
              <a:buNone/>
              <a:tabLst/>
              <a:defRPr/>
            </a:pPr>
            <a:r>
              <a:rPr lang="de-DE" dirty="0"/>
              <a:t>https://www.google.com/maps/d/u/0/viewer?mid=1L56UMOPbUUGAzCSPyq8ZGNvzuRM&amp;hl=en_US&amp;ll=20.22949032822979%2C-100.97839149999993&amp;z=2 </a:t>
            </a:r>
          </a:p>
          <a:p>
            <a:endParaRPr lang="en-US" dirty="0"/>
          </a:p>
        </p:txBody>
      </p:sp>
    </p:spTree>
    <p:extLst>
      <p:ext uri="{BB962C8B-B14F-4D97-AF65-F5344CB8AC3E}">
        <p14:creationId xmlns:p14="http://schemas.microsoft.com/office/powerpoint/2010/main" val="1435420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2200"/>
              </a:lnSpc>
              <a:spcAft>
                <a:spcPts val="1200"/>
              </a:spcAft>
              <a:buClr>
                <a:schemeClr val="accent1"/>
              </a:buClr>
            </a:pPr>
            <a:r>
              <a:rPr lang="en-US" sz="1400" b="1" dirty="0">
                <a:solidFill>
                  <a:schemeClr val="accent1"/>
                </a:solidFill>
              </a:rPr>
              <a:t>Business Benefits:</a:t>
            </a:r>
            <a:endParaRPr lang="en-US" sz="1400" b="1" dirty="0">
              <a:solidFill>
                <a:schemeClr val="accent1"/>
              </a:solidFill>
              <a:latin typeface="+mn-lt"/>
              <a:cs typeface="Arial"/>
            </a:endParaRPr>
          </a:p>
          <a:p>
            <a:pPr marL="285750" indent="-285750">
              <a:lnSpc>
                <a:spcPts val="2200"/>
              </a:lnSpc>
              <a:spcAft>
                <a:spcPts val="1200"/>
              </a:spcAft>
              <a:buClr>
                <a:schemeClr val="accent1"/>
              </a:buClr>
              <a:buFont typeface="Arial" charset="0"/>
              <a:buChar char="•"/>
            </a:pPr>
            <a:r>
              <a:rPr lang="en-US" sz="1400" b="1" dirty="0">
                <a:solidFill>
                  <a:schemeClr val="accent1"/>
                </a:solidFill>
              </a:rPr>
              <a:t>Trust</a:t>
            </a:r>
            <a:r>
              <a:rPr lang="en-US" sz="1400" dirty="0">
                <a:solidFill>
                  <a:schemeClr val="accent1"/>
                </a:solidFill>
              </a:rPr>
              <a:t> </a:t>
            </a:r>
            <a:r>
              <a:rPr lang="en-US" sz="1400" dirty="0"/>
              <a:t>between participants without central authority (secured by cryptography and consensus algorithm)</a:t>
            </a:r>
          </a:p>
          <a:p>
            <a:pPr marL="285750" indent="-285750">
              <a:lnSpc>
                <a:spcPts val="2200"/>
              </a:lnSpc>
              <a:spcAft>
                <a:spcPts val="1200"/>
              </a:spcAft>
              <a:buClr>
                <a:schemeClr val="accent1"/>
              </a:buClr>
              <a:buFont typeface="Arial" charset="0"/>
              <a:buChar char="•"/>
            </a:pPr>
            <a:r>
              <a:rPr lang="en-US" sz="1400" dirty="0"/>
              <a:t>Operational </a:t>
            </a:r>
            <a:r>
              <a:rPr lang="en-US" sz="1400" b="1" dirty="0">
                <a:solidFill>
                  <a:schemeClr val="accent1"/>
                </a:solidFill>
              </a:rPr>
              <a:t>simplification</a:t>
            </a:r>
            <a:r>
              <a:rPr lang="en-US" sz="1400" dirty="0">
                <a:solidFill>
                  <a:schemeClr val="accent1"/>
                </a:solidFill>
              </a:rPr>
              <a:t> </a:t>
            </a:r>
            <a:r>
              <a:rPr lang="en-US" sz="1400" dirty="0"/>
              <a:t>of collaborative scenarios (decentralized control, direct peer-to-peer interaction)</a:t>
            </a:r>
          </a:p>
          <a:p>
            <a:pPr marL="285750" indent="-285750">
              <a:lnSpc>
                <a:spcPts val="2200"/>
              </a:lnSpc>
              <a:spcAft>
                <a:spcPts val="1200"/>
              </a:spcAft>
              <a:buClr>
                <a:schemeClr val="accent1"/>
              </a:buClr>
              <a:buFont typeface="Arial" charset="0"/>
              <a:buChar char="•"/>
            </a:pPr>
            <a:r>
              <a:rPr lang="en-US" sz="1400" dirty="0"/>
              <a:t>Increased </a:t>
            </a:r>
            <a:r>
              <a:rPr lang="en-US" sz="1400" b="1" dirty="0">
                <a:solidFill>
                  <a:schemeClr val="accent1"/>
                </a:solidFill>
              </a:rPr>
              <a:t>transparency</a:t>
            </a:r>
            <a:r>
              <a:rPr lang="en-US" sz="1400" dirty="0"/>
              <a:t>, auditability and regulatory compliance (immutability of records)</a:t>
            </a:r>
          </a:p>
          <a:p>
            <a:pPr marL="285750" indent="-285750">
              <a:lnSpc>
                <a:spcPts val="2200"/>
              </a:lnSpc>
              <a:spcAft>
                <a:spcPts val="1200"/>
              </a:spcAft>
              <a:buClr>
                <a:schemeClr val="accent1"/>
              </a:buClr>
              <a:buFont typeface="Arial" charset="0"/>
              <a:buChar char="•"/>
            </a:pPr>
            <a:r>
              <a:rPr lang="en-US" sz="1400" dirty="0"/>
              <a:t>Real-time </a:t>
            </a:r>
            <a:r>
              <a:rPr lang="en-US" sz="1400" b="1" dirty="0">
                <a:solidFill>
                  <a:schemeClr val="accent1"/>
                </a:solidFill>
              </a:rPr>
              <a:t>value transfers </a:t>
            </a:r>
            <a:r>
              <a:rPr lang="en-US" sz="1400" dirty="0"/>
              <a:t>(digital assets)</a:t>
            </a:r>
          </a:p>
          <a:p>
            <a:pPr marL="285750" indent="-285750">
              <a:lnSpc>
                <a:spcPts val="2200"/>
              </a:lnSpc>
              <a:spcAft>
                <a:spcPts val="1200"/>
              </a:spcAft>
              <a:buClr>
                <a:schemeClr val="accent1"/>
              </a:buClr>
              <a:buFont typeface="Arial" charset="0"/>
              <a:buChar char="•"/>
            </a:pPr>
            <a:r>
              <a:rPr lang="en-US" sz="1400" dirty="0"/>
              <a:t>System-enforced inter-company </a:t>
            </a:r>
            <a:r>
              <a:rPr lang="en-US" sz="1400" b="1" dirty="0">
                <a:solidFill>
                  <a:schemeClr val="accent1"/>
                </a:solidFill>
              </a:rPr>
              <a:t>business rules</a:t>
            </a:r>
            <a:r>
              <a:rPr lang="en-US" sz="1400" dirty="0">
                <a:solidFill>
                  <a:schemeClr val="accent1"/>
                </a:solidFill>
              </a:rPr>
              <a:t> </a:t>
            </a:r>
            <a:r>
              <a:rPr lang="en-US" sz="1400" dirty="0"/>
              <a:t>(smart contracts)</a:t>
            </a:r>
          </a:p>
          <a:p>
            <a:pPr marL="285750" indent="-285750">
              <a:lnSpc>
                <a:spcPts val="2200"/>
              </a:lnSpc>
              <a:spcAft>
                <a:spcPts val="1200"/>
              </a:spcAft>
              <a:buClr>
                <a:schemeClr val="accent1"/>
              </a:buClr>
              <a:buFont typeface="Arial" charset="0"/>
              <a:buChar char="•"/>
            </a:pPr>
            <a:r>
              <a:rPr lang="en-US" sz="1400" b="1" dirty="0">
                <a:solidFill>
                  <a:schemeClr val="accent1"/>
                </a:solidFill>
              </a:rPr>
              <a:t>Risk reduction</a:t>
            </a:r>
            <a:r>
              <a:rPr lang="en-US" sz="1400" dirty="0">
                <a:solidFill>
                  <a:schemeClr val="accent1"/>
                </a:solidFill>
              </a:rPr>
              <a:t> </a:t>
            </a:r>
            <a:r>
              <a:rPr lang="en-US" sz="1400" dirty="0"/>
              <a:t>without intermediaries</a:t>
            </a:r>
          </a:p>
        </p:txBody>
      </p:sp>
      <p:sp>
        <p:nvSpPr>
          <p:cNvPr id="4" name="Foliennummernplatzhalter 3"/>
          <p:cNvSpPr>
            <a:spLocks noGrp="1"/>
          </p:cNvSpPr>
          <p:nvPr>
            <p:ph type="sldNum" sz="quarter" idx="10"/>
          </p:nvPr>
        </p:nvSpPr>
        <p:spPr/>
        <p:txBody>
          <a:bodyPr/>
          <a:lstStyle/>
          <a:p>
            <a:fld id="{7D8C2C35-2B8A-446E-BEC0-FD36716C29AC}" type="slidenum">
              <a:rPr lang="de-DE" smtClean="0"/>
              <a:pPr/>
              <a:t>5</a:t>
            </a:fld>
            <a:endParaRPr lang="de-DE"/>
          </a:p>
        </p:txBody>
      </p:sp>
    </p:spTree>
    <p:extLst>
      <p:ext uri="{BB962C8B-B14F-4D97-AF65-F5344CB8AC3E}">
        <p14:creationId xmlns:p14="http://schemas.microsoft.com/office/powerpoint/2010/main" val="743903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If a case/idea/scenario does not</a:t>
            </a:r>
            <a:r>
              <a:rPr lang="en-US" baseline="0" dirty="0"/>
              <a:t> include multiple participants from different organizations (multi-party collaboration) there is a high chance that it is not blockchain relevant.</a:t>
            </a:r>
          </a:p>
          <a:p>
            <a:r>
              <a:rPr lang="en-US" baseline="0" dirty="0"/>
              <a:t>Once you identified multi-party collaboration you need to look at the other drivers to find the “value add” of using blockchain as a technology in realizing the process.</a:t>
            </a:r>
          </a:p>
          <a:p>
            <a:endParaRPr lang="en-US" baseline="0" dirty="0"/>
          </a:p>
          <a:p>
            <a:pPr marL="171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dirty="0"/>
              <a:t>Reduction of 3rd party requirements and increased processing speed (verification, trust, auditing)</a:t>
            </a:r>
          </a:p>
          <a:p>
            <a:pPr marL="171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dirty="0"/>
              <a:t>Multiple parties need to access the same set of information (but are not part of the same organization/entity)</a:t>
            </a:r>
          </a:p>
          <a:p>
            <a:pPr marL="171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dirty="0"/>
              <a:t>Transaction consistency for interaction between untrusted participants</a:t>
            </a:r>
          </a:p>
          <a:p>
            <a:pPr marL="171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sequence or specific time of events is important (proof that something did happen at a specific point in time)</a:t>
            </a:r>
          </a:p>
          <a:p>
            <a:pPr marL="171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Records may not be changed, re-ordered or removed (documentation liability) / tamperproof history regarding date, time and sequence / secure data and processes more efficiently)</a:t>
            </a:r>
          </a:p>
          <a:p>
            <a:pPr marL="171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dirty="0"/>
              <a:t>The main focus is on digital assets as the interface to analog objects is more tricky and not part of the build-in capabilities (digital currencies, financial instruments, rights, IP, ownership just to name a few)</a:t>
            </a:r>
          </a:p>
          <a:p>
            <a:pPr marL="171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dirty="0"/>
              <a:t>Information transparency – no censorship, availability of public information (tracking and tracing of information)</a:t>
            </a:r>
          </a:p>
          <a:p>
            <a:endParaRPr lang="en-US" dirty="0"/>
          </a:p>
          <a:p>
            <a:pPr marL="0" marR="0" lvl="5" indent="0" algn="l" defTabSz="914400" rtl="0" eaLnBrk="1" fontAlgn="auto" latinLnBrk="0" hangingPunct="1">
              <a:lnSpc>
                <a:spcPct val="100000"/>
              </a:lnSpc>
              <a:spcBef>
                <a:spcPts val="0"/>
              </a:spcBef>
              <a:spcAft>
                <a:spcPts val="0"/>
              </a:spcAft>
              <a:buClrTx/>
              <a:buSzTx/>
              <a:buFontTx/>
              <a:buNone/>
              <a:tabLst/>
              <a:defRPr/>
            </a:pPr>
            <a:r>
              <a:rPr lang="en-US" sz="1100" b="0" dirty="0"/>
              <a:t>Ak </a:t>
            </a:r>
            <a:r>
              <a:rPr lang="en-US" sz="1100" b="0" dirty="0" err="1"/>
              <a:t>prípad</a:t>
            </a:r>
            <a:r>
              <a:rPr lang="en-US" sz="1100" b="0" dirty="0"/>
              <a:t> / </a:t>
            </a:r>
            <a:r>
              <a:rPr lang="en-US" sz="1100" b="0" dirty="0" err="1"/>
              <a:t>nápad</a:t>
            </a:r>
            <a:r>
              <a:rPr lang="en-US" sz="1100" b="0" dirty="0"/>
              <a:t> / </a:t>
            </a:r>
            <a:r>
              <a:rPr lang="en-US" sz="1100" b="0" dirty="0" err="1"/>
              <a:t>scenár</a:t>
            </a:r>
            <a:r>
              <a:rPr lang="en-US" sz="1100" b="0" dirty="0"/>
              <a:t> </a:t>
            </a:r>
            <a:r>
              <a:rPr lang="en-US" sz="1100" b="0" dirty="0" err="1"/>
              <a:t>nezahŕňa</a:t>
            </a:r>
            <a:r>
              <a:rPr lang="en-US" sz="1100" b="0" dirty="0"/>
              <a:t> </a:t>
            </a:r>
            <a:r>
              <a:rPr lang="en-US" sz="1100" b="0" dirty="0" err="1"/>
              <a:t>viacerých</a:t>
            </a:r>
            <a:r>
              <a:rPr lang="en-US" sz="1100" b="0" dirty="0"/>
              <a:t> </a:t>
            </a:r>
            <a:r>
              <a:rPr lang="en-US" sz="1100" b="0" dirty="0" err="1"/>
              <a:t>účastníkov</a:t>
            </a:r>
            <a:r>
              <a:rPr lang="en-US" sz="1100" b="0" dirty="0"/>
              <a:t> z </a:t>
            </a:r>
            <a:r>
              <a:rPr lang="en-US" sz="1100" b="0" dirty="0" err="1"/>
              <a:t>rôznych</a:t>
            </a:r>
            <a:r>
              <a:rPr lang="en-US" sz="1100" b="0" dirty="0"/>
              <a:t> </a:t>
            </a:r>
            <a:r>
              <a:rPr lang="en-US" sz="1100" b="0" dirty="0" err="1"/>
              <a:t>organizácií</a:t>
            </a:r>
            <a:r>
              <a:rPr lang="en-US" sz="1100" b="0" dirty="0"/>
              <a:t> (</a:t>
            </a:r>
            <a:r>
              <a:rPr lang="en-US" sz="1100" b="0" dirty="0" err="1"/>
              <a:t>spolupráca</a:t>
            </a:r>
            <a:r>
              <a:rPr lang="en-US" sz="1100" b="0" dirty="0"/>
              <a:t> </a:t>
            </a:r>
            <a:r>
              <a:rPr lang="en-US" sz="1100" b="0" dirty="0" err="1"/>
              <a:t>viacerými</a:t>
            </a:r>
            <a:r>
              <a:rPr lang="en-US" sz="1100" b="0" dirty="0"/>
              <a:t> </a:t>
            </a:r>
            <a:r>
              <a:rPr lang="en-US" sz="1100" b="0" dirty="0" err="1"/>
              <a:t>stranami</a:t>
            </a:r>
            <a:r>
              <a:rPr lang="en-US" sz="1100" b="0" dirty="0"/>
              <a:t>), </a:t>
            </a:r>
            <a:r>
              <a:rPr lang="en-US" sz="1100" b="0" dirty="0" err="1"/>
              <a:t>existuje</a:t>
            </a:r>
            <a:r>
              <a:rPr lang="en-US" sz="1100" b="0" dirty="0"/>
              <a:t> </a:t>
            </a:r>
            <a:r>
              <a:rPr lang="en-US" sz="1100" b="0" dirty="0" err="1"/>
              <a:t>veľká</a:t>
            </a:r>
            <a:r>
              <a:rPr lang="en-US" sz="1100" b="0" dirty="0"/>
              <a:t> </a:t>
            </a:r>
            <a:r>
              <a:rPr lang="en-US" sz="1100" b="0" dirty="0" err="1"/>
              <a:t>šanca</a:t>
            </a:r>
            <a:r>
              <a:rPr lang="en-US" sz="1100" b="0" dirty="0"/>
              <a:t>, </a:t>
            </a:r>
            <a:r>
              <a:rPr lang="en-US" sz="1100" b="0" dirty="0" err="1"/>
              <a:t>že</a:t>
            </a:r>
            <a:r>
              <a:rPr lang="en-US" sz="1100" b="0" dirty="0"/>
              <a:t> to </a:t>
            </a:r>
            <a:r>
              <a:rPr lang="en-US" sz="1100" b="0" dirty="0" err="1"/>
              <a:t>nie</a:t>
            </a:r>
            <a:r>
              <a:rPr lang="en-US" sz="1100" b="0" dirty="0"/>
              <a:t> </a:t>
            </a:r>
            <a:r>
              <a:rPr lang="en-US" sz="1100" b="0" dirty="0" err="1"/>
              <a:t>je</a:t>
            </a:r>
            <a:r>
              <a:rPr lang="en-US" sz="1100" b="0" dirty="0"/>
              <a:t> </a:t>
            </a:r>
            <a:r>
              <a:rPr lang="en-US" sz="1100" b="0" dirty="0" err="1"/>
              <a:t>relevantná</a:t>
            </a:r>
            <a:r>
              <a:rPr lang="en-US" sz="1100" b="0" dirty="0"/>
              <a:t> pre Blockchain.</a:t>
            </a:r>
          </a:p>
          <a:p>
            <a:pPr marL="0" marR="0" lvl="5" indent="0" algn="l" defTabSz="914400" rtl="0" eaLnBrk="1" fontAlgn="auto" latinLnBrk="0" hangingPunct="1">
              <a:lnSpc>
                <a:spcPct val="100000"/>
              </a:lnSpc>
              <a:spcBef>
                <a:spcPts val="0"/>
              </a:spcBef>
              <a:spcAft>
                <a:spcPts val="0"/>
              </a:spcAft>
              <a:buClrTx/>
              <a:buSzTx/>
              <a:buFontTx/>
              <a:buNone/>
              <a:tabLst/>
              <a:defRPr/>
            </a:pPr>
            <a:r>
              <a:rPr lang="en-US" sz="1100" b="0" dirty="0" err="1"/>
              <a:t>Akonáhle</a:t>
            </a:r>
            <a:r>
              <a:rPr lang="en-US" sz="1100" b="0" dirty="0"/>
              <a:t> </a:t>
            </a:r>
            <a:r>
              <a:rPr lang="en-US" sz="1100" b="0" dirty="0" err="1"/>
              <a:t>ste</a:t>
            </a:r>
            <a:r>
              <a:rPr lang="en-US" sz="1100" b="0" dirty="0"/>
              <a:t> </a:t>
            </a:r>
            <a:r>
              <a:rPr lang="en-US" sz="1100" b="0" dirty="0" err="1"/>
              <a:t>identifikovali</a:t>
            </a:r>
            <a:r>
              <a:rPr lang="en-US" sz="1100" b="0" dirty="0"/>
              <a:t> </a:t>
            </a:r>
            <a:r>
              <a:rPr lang="en-US" sz="1100" b="0" dirty="0" err="1"/>
              <a:t>spoluprácu</a:t>
            </a:r>
            <a:r>
              <a:rPr lang="en-US" sz="1100" b="0" dirty="0"/>
              <a:t> </a:t>
            </a:r>
            <a:r>
              <a:rPr lang="en-US" sz="1100" b="0" dirty="0" err="1"/>
              <a:t>viacerých</a:t>
            </a:r>
            <a:r>
              <a:rPr lang="en-US" sz="1100" b="0" dirty="0"/>
              <a:t> </a:t>
            </a:r>
            <a:r>
              <a:rPr lang="en-US" sz="1100" b="0" dirty="0" err="1"/>
              <a:t>strán</a:t>
            </a:r>
            <a:r>
              <a:rPr lang="en-US" sz="1100" b="0" dirty="0"/>
              <a:t>, </a:t>
            </a:r>
            <a:r>
              <a:rPr lang="en-US" sz="1100" b="0" dirty="0" err="1"/>
              <a:t>musíte</a:t>
            </a:r>
            <a:r>
              <a:rPr lang="en-US" sz="1100" b="0" dirty="0"/>
              <a:t> </a:t>
            </a:r>
            <a:r>
              <a:rPr lang="en-US" sz="1100" b="0" dirty="0" err="1"/>
              <a:t>sa</a:t>
            </a:r>
            <a:r>
              <a:rPr lang="en-US" sz="1100" b="0" dirty="0"/>
              <a:t> </a:t>
            </a:r>
            <a:r>
              <a:rPr lang="en-US" sz="1100" b="0" dirty="0" err="1"/>
              <a:t>pozrieť</a:t>
            </a:r>
            <a:r>
              <a:rPr lang="en-US" sz="1100" b="0" dirty="0"/>
              <a:t> </a:t>
            </a:r>
            <a:r>
              <a:rPr lang="en-US" sz="1100" b="0" dirty="0" err="1"/>
              <a:t>na</a:t>
            </a:r>
            <a:r>
              <a:rPr lang="en-US" sz="1100" b="0" dirty="0"/>
              <a:t> </a:t>
            </a:r>
            <a:r>
              <a:rPr lang="en-US" sz="1100" b="0" dirty="0" err="1"/>
              <a:t>ostatných</a:t>
            </a:r>
            <a:r>
              <a:rPr lang="en-US" sz="1100" b="0" dirty="0"/>
              <a:t> </a:t>
            </a:r>
            <a:r>
              <a:rPr lang="en-US" sz="1100" b="0" dirty="0" err="1"/>
              <a:t>účastníkov</a:t>
            </a:r>
            <a:r>
              <a:rPr lang="en-US" sz="1100" b="0" dirty="0"/>
              <a:t>, aby </a:t>
            </a:r>
            <a:r>
              <a:rPr lang="en-US" sz="1100" b="0" dirty="0" err="1"/>
              <a:t>ste</a:t>
            </a:r>
            <a:r>
              <a:rPr lang="en-US" sz="1100" b="0" dirty="0"/>
              <a:t> </a:t>
            </a:r>
            <a:r>
              <a:rPr lang="en-US" sz="1100" b="0" dirty="0" err="1"/>
              <a:t>našli</a:t>
            </a:r>
            <a:r>
              <a:rPr lang="en-US" sz="1100" b="0" dirty="0"/>
              <a:t> "</a:t>
            </a:r>
            <a:r>
              <a:rPr lang="en-US" sz="1100" b="0" dirty="0" err="1"/>
              <a:t>pridanú</a:t>
            </a:r>
            <a:r>
              <a:rPr lang="en-US" sz="1100" b="0" dirty="0"/>
              <a:t> </a:t>
            </a:r>
            <a:r>
              <a:rPr lang="en-US" sz="1100" b="0" dirty="0" err="1"/>
              <a:t>hodnotu</a:t>
            </a:r>
            <a:r>
              <a:rPr lang="en-US" sz="1100" b="0" dirty="0"/>
              <a:t>" </a:t>
            </a:r>
            <a:r>
              <a:rPr lang="en-US" sz="1100" b="0" dirty="0" err="1"/>
              <a:t>pomocou</a:t>
            </a:r>
            <a:r>
              <a:rPr lang="en-US" sz="1100" b="0" dirty="0"/>
              <a:t> blockchain </a:t>
            </a:r>
            <a:r>
              <a:rPr lang="en-US" sz="1100" b="0" dirty="0" err="1"/>
              <a:t>ako</a:t>
            </a:r>
            <a:r>
              <a:rPr lang="en-US" sz="1100" b="0" dirty="0"/>
              <a:t> </a:t>
            </a:r>
            <a:r>
              <a:rPr lang="en-US" sz="1100" b="0" dirty="0" err="1"/>
              <a:t>technológie</a:t>
            </a:r>
            <a:r>
              <a:rPr lang="en-US" sz="1100" b="0" dirty="0"/>
              <a:t> </a:t>
            </a:r>
            <a:r>
              <a:rPr lang="en-US" sz="1100" b="0" dirty="0" err="1"/>
              <a:t>pri</a:t>
            </a:r>
            <a:r>
              <a:rPr lang="en-US" sz="1100" b="0" dirty="0"/>
              <a:t> </a:t>
            </a:r>
            <a:r>
              <a:rPr lang="en-US" sz="1100" b="0" dirty="0" err="1"/>
              <a:t>realizácii</a:t>
            </a:r>
            <a:r>
              <a:rPr lang="en-US" sz="1100" b="0" dirty="0"/>
              <a:t> </a:t>
            </a:r>
            <a:r>
              <a:rPr lang="en-US" sz="1100" b="0" dirty="0" err="1"/>
              <a:t>tohto</a:t>
            </a:r>
            <a:r>
              <a:rPr lang="en-US" sz="1100" b="0" dirty="0"/>
              <a:t> </a:t>
            </a:r>
            <a:r>
              <a:rPr lang="en-US" sz="1100" b="0" dirty="0" err="1"/>
              <a:t>procesu</a:t>
            </a:r>
            <a:r>
              <a:rPr lang="en-US" sz="1100" b="0" dirty="0"/>
              <a:t>.</a:t>
            </a:r>
          </a:p>
          <a:p>
            <a:pPr marL="0" marR="0" lvl="5" indent="0" algn="l" defTabSz="914400" rtl="0" eaLnBrk="1" fontAlgn="auto" latinLnBrk="0" hangingPunct="1">
              <a:lnSpc>
                <a:spcPct val="100000"/>
              </a:lnSpc>
              <a:spcBef>
                <a:spcPts val="0"/>
              </a:spcBef>
              <a:spcAft>
                <a:spcPts val="0"/>
              </a:spcAft>
              <a:buClrTx/>
              <a:buSzTx/>
              <a:buFontTx/>
              <a:buNone/>
              <a:tabLst/>
              <a:defRPr/>
            </a:pPr>
            <a:endParaRPr lang="en-US" sz="1100" b="0" dirty="0"/>
          </a:p>
          <a:p>
            <a:pPr marL="0" marR="0" lvl="5" indent="0" algn="l" defTabSz="914400" rtl="0" eaLnBrk="1" fontAlgn="auto" latinLnBrk="0" hangingPunct="1">
              <a:lnSpc>
                <a:spcPct val="100000"/>
              </a:lnSpc>
              <a:spcBef>
                <a:spcPts val="0"/>
              </a:spcBef>
              <a:spcAft>
                <a:spcPts val="0"/>
              </a:spcAft>
              <a:buClrTx/>
              <a:buSzTx/>
              <a:buFontTx/>
              <a:buNone/>
              <a:tabLst/>
              <a:defRPr/>
            </a:pPr>
            <a:r>
              <a:rPr lang="en-US" sz="1100" b="0" dirty="0" err="1"/>
              <a:t>Zníženie</a:t>
            </a:r>
            <a:r>
              <a:rPr lang="en-US" sz="1100" b="0" dirty="0"/>
              <a:t> </a:t>
            </a:r>
            <a:r>
              <a:rPr lang="en-US" sz="1100" b="0" dirty="0" err="1"/>
              <a:t>požiadaviek</a:t>
            </a:r>
            <a:r>
              <a:rPr lang="en-US" sz="1100" b="0" dirty="0"/>
              <a:t> </a:t>
            </a:r>
            <a:r>
              <a:rPr lang="en-US" sz="1100" b="0" dirty="0" err="1"/>
              <a:t>tretích</a:t>
            </a:r>
            <a:r>
              <a:rPr lang="en-US" sz="1100" b="0" dirty="0"/>
              <a:t> </a:t>
            </a:r>
            <a:r>
              <a:rPr lang="en-US" sz="1100" b="0" dirty="0" err="1"/>
              <a:t>strán</a:t>
            </a:r>
            <a:r>
              <a:rPr lang="en-US" sz="1100" b="0" dirty="0"/>
              <a:t> a </a:t>
            </a:r>
            <a:r>
              <a:rPr lang="en-US" sz="1100" b="0" dirty="0" err="1"/>
              <a:t>zvýšená</a:t>
            </a:r>
            <a:r>
              <a:rPr lang="en-US" sz="1100" b="0" dirty="0"/>
              <a:t> </a:t>
            </a:r>
            <a:r>
              <a:rPr lang="en-US" sz="1100" b="0" dirty="0" err="1"/>
              <a:t>rýchlosť</a:t>
            </a:r>
            <a:r>
              <a:rPr lang="en-US" sz="1100" b="0" dirty="0"/>
              <a:t> </a:t>
            </a:r>
            <a:r>
              <a:rPr lang="en-US" sz="1100" b="0" dirty="0" err="1"/>
              <a:t>spracovania</a:t>
            </a:r>
            <a:r>
              <a:rPr lang="en-US" sz="1100" b="0" dirty="0"/>
              <a:t> (</a:t>
            </a:r>
            <a:r>
              <a:rPr lang="en-US" sz="1100" b="0" dirty="0" err="1"/>
              <a:t>overovanie</a:t>
            </a:r>
            <a:r>
              <a:rPr lang="en-US" sz="1100" b="0" dirty="0"/>
              <a:t>, </a:t>
            </a:r>
            <a:r>
              <a:rPr lang="en-US" sz="1100" b="0" dirty="0" err="1"/>
              <a:t>dôvera</a:t>
            </a:r>
            <a:r>
              <a:rPr lang="en-US" sz="1100" b="0" dirty="0"/>
              <a:t>, audit)</a:t>
            </a:r>
          </a:p>
          <a:p>
            <a:pPr marL="0" marR="0" lvl="5" indent="0" algn="l" defTabSz="914400" rtl="0" eaLnBrk="1" fontAlgn="auto" latinLnBrk="0" hangingPunct="1">
              <a:lnSpc>
                <a:spcPct val="100000"/>
              </a:lnSpc>
              <a:spcBef>
                <a:spcPts val="0"/>
              </a:spcBef>
              <a:spcAft>
                <a:spcPts val="0"/>
              </a:spcAft>
              <a:buClrTx/>
              <a:buSzTx/>
              <a:buFontTx/>
              <a:buNone/>
              <a:tabLst/>
              <a:defRPr/>
            </a:pPr>
            <a:r>
              <a:rPr lang="en-US" sz="1100" b="0" dirty="0" err="1"/>
              <a:t>Viaceré</a:t>
            </a:r>
            <a:r>
              <a:rPr lang="en-US" sz="1100" b="0" dirty="0"/>
              <a:t> </a:t>
            </a:r>
            <a:r>
              <a:rPr lang="en-US" sz="1100" b="0" dirty="0" err="1"/>
              <a:t>strany</a:t>
            </a:r>
            <a:r>
              <a:rPr lang="en-US" sz="1100" b="0" dirty="0"/>
              <a:t> </a:t>
            </a:r>
            <a:r>
              <a:rPr lang="en-US" sz="1100" b="0" dirty="0" err="1"/>
              <a:t>potrebujú</a:t>
            </a:r>
            <a:r>
              <a:rPr lang="en-US" sz="1100" b="0" dirty="0"/>
              <a:t> </a:t>
            </a:r>
            <a:r>
              <a:rPr lang="en-US" sz="1100" b="0" dirty="0" err="1"/>
              <a:t>prístup</a:t>
            </a:r>
            <a:r>
              <a:rPr lang="en-US" sz="1100" b="0" dirty="0"/>
              <a:t> k </a:t>
            </a:r>
            <a:r>
              <a:rPr lang="en-US" sz="1100" b="0" dirty="0" err="1"/>
              <a:t>rovnakému</a:t>
            </a:r>
            <a:r>
              <a:rPr lang="en-US" sz="1100" b="0" dirty="0"/>
              <a:t> </a:t>
            </a:r>
            <a:r>
              <a:rPr lang="en-US" sz="1100" b="0" dirty="0" err="1"/>
              <a:t>súboru</a:t>
            </a:r>
            <a:r>
              <a:rPr lang="en-US" sz="1100" b="0" dirty="0"/>
              <a:t> </a:t>
            </a:r>
            <a:r>
              <a:rPr lang="en-US" sz="1100" b="0" dirty="0" err="1"/>
              <a:t>informácií</a:t>
            </a:r>
            <a:r>
              <a:rPr lang="en-US" sz="1100" b="0" dirty="0"/>
              <a:t> (ale </a:t>
            </a:r>
            <a:r>
              <a:rPr lang="en-US" sz="1100" b="0" dirty="0" err="1"/>
              <a:t>nie</a:t>
            </a:r>
            <a:r>
              <a:rPr lang="en-US" sz="1100" b="0" dirty="0"/>
              <a:t> </a:t>
            </a:r>
            <a:r>
              <a:rPr lang="en-US" sz="1100" b="0" dirty="0" err="1"/>
              <a:t>sú</a:t>
            </a:r>
            <a:r>
              <a:rPr lang="en-US" sz="1100" b="0" dirty="0"/>
              <a:t> </a:t>
            </a:r>
            <a:r>
              <a:rPr lang="en-US" sz="1100" b="0" dirty="0" err="1"/>
              <a:t>súčasťou</a:t>
            </a:r>
            <a:r>
              <a:rPr lang="en-US" sz="1100" b="0" dirty="0"/>
              <a:t> </a:t>
            </a:r>
            <a:r>
              <a:rPr lang="en-US" sz="1100" b="0" dirty="0" err="1"/>
              <a:t>tej</a:t>
            </a:r>
            <a:r>
              <a:rPr lang="en-US" sz="1100" b="0" dirty="0"/>
              <a:t> </a:t>
            </a:r>
            <a:r>
              <a:rPr lang="en-US" sz="1100" b="0" dirty="0" err="1"/>
              <a:t>istej</a:t>
            </a:r>
            <a:r>
              <a:rPr lang="en-US" sz="1100" b="0" dirty="0"/>
              <a:t> </a:t>
            </a:r>
            <a:r>
              <a:rPr lang="en-US" sz="1100" b="0" dirty="0" err="1"/>
              <a:t>organizácie</a:t>
            </a:r>
            <a:r>
              <a:rPr lang="en-US" sz="1100" b="0" dirty="0"/>
              <a:t> / </a:t>
            </a:r>
            <a:r>
              <a:rPr lang="en-US" sz="1100" b="0" dirty="0" err="1"/>
              <a:t>subjektu</a:t>
            </a:r>
            <a:r>
              <a:rPr lang="en-US" sz="1100" b="0" dirty="0"/>
              <a:t>)</a:t>
            </a:r>
          </a:p>
          <a:p>
            <a:pPr marL="0" marR="0" lvl="5" indent="0" algn="l" defTabSz="914400" rtl="0" eaLnBrk="1" fontAlgn="auto" latinLnBrk="0" hangingPunct="1">
              <a:lnSpc>
                <a:spcPct val="100000"/>
              </a:lnSpc>
              <a:spcBef>
                <a:spcPts val="0"/>
              </a:spcBef>
              <a:spcAft>
                <a:spcPts val="0"/>
              </a:spcAft>
              <a:buClrTx/>
              <a:buSzTx/>
              <a:buFontTx/>
              <a:buNone/>
              <a:tabLst/>
              <a:defRPr/>
            </a:pPr>
            <a:r>
              <a:rPr lang="en-US" sz="1100" b="0" dirty="0" err="1"/>
              <a:t>Transakčná</a:t>
            </a:r>
            <a:r>
              <a:rPr lang="en-US" sz="1100" b="0" dirty="0"/>
              <a:t> </a:t>
            </a:r>
            <a:r>
              <a:rPr lang="en-US" sz="1100" b="0" dirty="0" err="1"/>
              <a:t>konzistencia</a:t>
            </a:r>
            <a:r>
              <a:rPr lang="en-US" sz="1100" b="0" dirty="0"/>
              <a:t> </a:t>
            </a:r>
            <a:r>
              <a:rPr lang="en-US" sz="1100" b="0" dirty="0" err="1"/>
              <a:t>interakcie</a:t>
            </a:r>
            <a:r>
              <a:rPr lang="en-US" sz="1100" b="0" dirty="0"/>
              <a:t> </a:t>
            </a:r>
            <a:r>
              <a:rPr lang="en-US" sz="1100" b="0" dirty="0" err="1"/>
              <a:t>medzi</a:t>
            </a:r>
            <a:r>
              <a:rPr lang="en-US" sz="1100" b="0" dirty="0"/>
              <a:t> </a:t>
            </a:r>
            <a:r>
              <a:rPr lang="en-US" sz="1100" b="0" dirty="0" err="1"/>
              <a:t>nedôveryhodnými</a:t>
            </a:r>
            <a:r>
              <a:rPr lang="en-US" sz="1100" b="0" dirty="0"/>
              <a:t> </a:t>
            </a:r>
            <a:r>
              <a:rPr lang="en-US" sz="1100" b="0" dirty="0" err="1"/>
              <a:t>účastníkmi</a:t>
            </a:r>
            <a:endParaRPr lang="en-US" sz="1100" b="0" dirty="0"/>
          </a:p>
          <a:p>
            <a:pPr marL="0" marR="0" lvl="5" indent="0" algn="l" defTabSz="914400" rtl="0" eaLnBrk="1" fontAlgn="auto" latinLnBrk="0" hangingPunct="1">
              <a:lnSpc>
                <a:spcPct val="100000"/>
              </a:lnSpc>
              <a:spcBef>
                <a:spcPts val="0"/>
              </a:spcBef>
              <a:spcAft>
                <a:spcPts val="0"/>
              </a:spcAft>
              <a:buClrTx/>
              <a:buSzTx/>
              <a:buFontTx/>
              <a:buNone/>
              <a:tabLst/>
              <a:defRPr/>
            </a:pPr>
            <a:r>
              <a:rPr lang="en-US" sz="1100" b="0" dirty="0" err="1"/>
              <a:t>Postupnosť</a:t>
            </a:r>
            <a:r>
              <a:rPr lang="en-US" sz="1100" b="0" dirty="0"/>
              <a:t> </a:t>
            </a:r>
            <a:r>
              <a:rPr lang="en-US" sz="1100" b="0" dirty="0" err="1"/>
              <a:t>alebo</a:t>
            </a:r>
            <a:r>
              <a:rPr lang="en-US" sz="1100" b="0" dirty="0"/>
              <a:t> </a:t>
            </a:r>
            <a:r>
              <a:rPr lang="en-US" sz="1100" b="0" dirty="0" err="1"/>
              <a:t>konkrétny</a:t>
            </a:r>
            <a:r>
              <a:rPr lang="en-US" sz="1100" b="0" dirty="0"/>
              <a:t> </a:t>
            </a:r>
            <a:r>
              <a:rPr lang="en-US" sz="1100" b="0" dirty="0" err="1"/>
              <a:t>čas</a:t>
            </a:r>
            <a:r>
              <a:rPr lang="en-US" sz="1100" b="0" dirty="0"/>
              <a:t> </a:t>
            </a:r>
            <a:r>
              <a:rPr lang="en-US" sz="1100" b="0" dirty="0" err="1"/>
              <a:t>udalostí</a:t>
            </a:r>
            <a:r>
              <a:rPr lang="en-US" sz="1100" b="0" dirty="0"/>
              <a:t> </a:t>
            </a:r>
            <a:r>
              <a:rPr lang="en-US" sz="1100" b="0" dirty="0" err="1"/>
              <a:t>je</a:t>
            </a:r>
            <a:r>
              <a:rPr lang="en-US" sz="1100" b="0" dirty="0"/>
              <a:t> </a:t>
            </a:r>
            <a:r>
              <a:rPr lang="en-US" sz="1100" b="0" dirty="0" err="1"/>
              <a:t>dôležitý</a:t>
            </a:r>
            <a:r>
              <a:rPr lang="en-US" sz="1100" b="0" dirty="0"/>
              <a:t> (</a:t>
            </a:r>
            <a:r>
              <a:rPr lang="en-US" sz="1100" b="0" dirty="0" err="1"/>
              <a:t>dôkaz</a:t>
            </a:r>
            <a:r>
              <a:rPr lang="en-US" sz="1100" b="0" dirty="0"/>
              <a:t> </a:t>
            </a:r>
            <a:r>
              <a:rPr lang="en-US" sz="1100" b="0" dirty="0" err="1"/>
              <a:t>toho</a:t>
            </a:r>
            <a:r>
              <a:rPr lang="en-US" sz="1100" b="0" dirty="0"/>
              <a:t>, </a:t>
            </a:r>
            <a:r>
              <a:rPr lang="en-US" sz="1100" b="0" dirty="0" err="1"/>
              <a:t>že</a:t>
            </a:r>
            <a:r>
              <a:rPr lang="en-US" sz="1100" b="0" dirty="0"/>
              <a:t> </a:t>
            </a:r>
            <a:r>
              <a:rPr lang="en-US" sz="1100" b="0" dirty="0" err="1"/>
              <a:t>sa</a:t>
            </a:r>
            <a:r>
              <a:rPr lang="en-US" sz="1100" b="0" dirty="0"/>
              <a:t> </a:t>
            </a:r>
            <a:r>
              <a:rPr lang="en-US" sz="1100" b="0" dirty="0" err="1"/>
              <a:t>niečo</a:t>
            </a:r>
            <a:r>
              <a:rPr lang="en-US" sz="1100" b="0" dirty="0"/>
              <a:t> </a:t>
            </a:r>
            <a:r>
              <a:rPr lang="en-US" sz="1100" b="0" dirty="0" err="1"/>
              <a:t>stalo</a:t>
            </a:r>
            <a:r>
              <a:rPr lang="en-US" sz="1100" b="0" dirty="0"/>
              <a:t> v </a:t>
            </a:r>
            <a:r>
              <a:rPr lang="en-US" sz="1100" b="0" dirty="0" err="1"/>
              <a:t>určitom</a:t>
            </a:r>
            <a:r>
              <a:rPr lang="en-US" sz="1100" b="0" dirty="0"/>
              <a:t> </a:t>
            </a:r>
            <a:r>
              <a:rPr lang="en-US" sz="1100" b="0" dirty="0" err="1"/>
              <a:t>čase</a:t>
            </a:r>
            <a:r>
              <a:rPr lang="en-US" sz="1100" b="0" dirty="0"/>
              <a:t>)</a:t>
            </a:r>
          </a:p>
          <a:p>
            <a:pPr marL="0" marR="0" lvl="5" indent="0" algn="l" defTabSz="914400" rtl="0" eaLnBrk="1" fontAlgn="auto" latinLnBrk="0" hangingPunct="1">
              <a:lnSpc>
                <a:spcPct val="100000"/>
              </a:lnSpc>
              <a:spcBef>
                <a:spcPts val="0"/>
              </a:spcBef>
              <a:spcAft>
                <a:spcPts val="0"/>
              </a:spcAft>
              <a:buClrTx/>
              <a:buSzTx/>
              <a:buFontTx/>
              <a:buNone/>
              <a:tabLst/>
              <a:defRPr/>
            </a:pPr>
            <a:r>
              <a:rPr lang="en-US" sz="1100" b="0" dirty="0" err="1"/>
              <a:t>Záznamy</a:t>
            </a:r>
            <a:r>
              <a:rPr lang="en-US" sz="1100" b="0" dirty="0"/>
              <a:t> </a:t>
            </a:r>
            <a:r>
              <a:rPr lang="en-US" sz="1100" b="0" dirty="0" err="1"/>
              <a:t>sa</a:t>
            </a:r>
            <a:r>
              <a:rPr lang="en-US" sz="1100" b="0" dirty="0"/>
              <a:t> </a:t>
            </a:r>
            <a:r>
              <a:rPr lang="en-US" sz="1100" b="0" dirty="0" err="1"/>
              <a:t>nemôžu</a:t>
            </a:r>
            <a:r>
              <a:rPr lang="en-US" sz="1100" b="0" dirty="0"/>
              <a:t> </a:t>
            </a:r>
            <a:r>
              <a:rPr lang="en-US" sz="1100" b="0" dirty="0" err="1"/>
              <a:t>meniť</a:t>
            </a:r>
            <a:r>
              <a:rPr lang="en-US" sz="1100" b="0" dirty="0"/>
              <a:t>, </a:t>
            </a:r>
            <a:r>
              <a:rPr lang="en-US" sz="1100" b="0" dirty="0" err="1"/>
              <a:t>opätovne</a:t>
            </a:r>
            <a:r>
              <a:rPr lang="en-US" sz="1100" b="0" dirty="0"/>
              <a:t> </a:t>
            </a:r>
            <a:r>
              <a:rPr lang="en-US" sz="1100" b="0" dirty="0" err="1"/>
              <a:t>objednať</a:t>
            </a:r>
            <a:r>
              <a:rPr lang="en-US" sz="1100" b="0" dirty="0"/>
              <a:t> </a:t>
            </a:r>
            <a:r>
              <a:rPr lang="en-US" sz="1100" b="0" dirty="0" err="1"/>
              <a:t>ani</a:t>
            </a:r>
            <a:r>
              <a:rPr lang="en-US" sz="1100" b="0" dirty="0"/>
              <a:t> </a:t>
            </a:r>
            <a:r>
              <a:rPr lang="en-US" sz="1100" b="0" dirty="0" err="1"/>
              <a:t>odstrániť</a:t>
            </a:r>
            <a:r>
              <a:rPr lang="en-US" sz="1100" b="0" dirty="0"/>
              <a:t> (</a:t>
            </a:r>
            <a:r>
              <a:rPr lang="en-US" sz="1100" b="0" dirty="0" err="1"/>
              <a:t>zodpovednosť</a:t>
            </a:r>
            <a:r>
              <a:rPr lang="en-US" sz="1100" b="0" dirty="0"/>
              <a:t> </a:t>
            </a:r>
            <a:r>
              <a:rPr lang="en-US" sz="1100" b="0" dirty="0" err="1"/>
              <a:t>za</a:t>
            </a:r>
            <a:r>
              <a:rPr lang="en-US" sz="1100" b="0" dirty="0"/>
              <a:t> </a:t>
            </a:r>
            <a:r>
              <a:rPr lang="en-US" sz="1100" b="0" dirty="0" err="1"/>
              <a:t>dokumentáciu</a:t>
            </a:r>
            <a:r>
              <a:rPr lang="en-US" sz="1100" b="0" dirty="0"/>
              <a:t>) / </a:t>
            </a:r>
            <a:r>
              <a:rPr lang="en-US" sz="1100" b="0" dirty="0" err="1"/>
              <a:t>neporušiteľnosť</a:t>
            </a:r>
            <a:r>
              <a:rPr lang="en-US" sz="1100" b="0" dirty="0"/>
              <a:t> </a:t>
            </a:r>
            <a:r>
              <a:rPr lang="en-US" sz="1100" b="0" dirty="0" err="1"/>
              <a:t>histórie</a:t>
            </a:r>
            <a:r>
              <a:rPr lang="en-US" sz="1100" b="0" dirty="0"/>
              <a:t> </a:t>
            </a:r>
            <a:r>
              <a:rPr lang="en-US" sz="1100" b="0" dirty="0" err="1"/>
              <a:t>týkajúcej</a:t>
            </a:r>
            <a:r>
              <a:rPr lang="en-US" sz="1100" b="0" dirty="0"/>
              <a:t> </a:t>
            </a:r>
            <a:r>
              <a:rPr lang="en-US" sz="1100" b="0" dirty="0" err="1"/>
              <a:t>sa</a:t>
            </a:r>
            <a:r>
              <a:rPr lang="en-US" sz="1100" b="0" dirty="0"/>
              <a:t> </a:t>
            </a:r>
            <a:r>
              <a:rPr lang="en-US" sz="1100" b="0" dirty="0" err="1"/>
              <a:t>dátumu</a:t>
            </a:r>
            <a:r>
              <a:rPr lang="en-US" sz="1100" b="0" dirty="0"/>
              <a:t>, </a:t>
            </a:r>
            <a:r>
              <a:rPr lang="en-US" sz="1100" b="0" dirty="0" err="1"/>
              <a:t>času</a:t>
            </a:r>
            <a:r>
              <a:rPr lang="en-US" sz="1100" b="0" dirty="0"/>
              <a:t> a </a:t>
            </a:r>
            <a:r>
              <a:rPr lang="en-US" sz="1100" b="0" dirty="0" err="1"/>
              <a:t>sekvencie</a:t>
            </a:r>
            <a:r>
              <a:rPr lang="en-US" sz="1100" b="0" dirty="0"/>
              <a:t> / </a:t>
            </a:r>
            <a:r>
              <a:rPr lang="en-US" sz="1100" b="0" dirty="0" err="1"/>
              <a:t>zabezpečených</a:t>
            </a:r>
            <a:r>
              <a:rPr lang="en-US" sz="1100" b="0" dirty="0"/>
              <a:t> </a:t>
            </a:r>
            <a:r>
              <a:rPr lang="en-US" sz="1100" b="0" dirty="0" err="1"/>
              <a:t>údajov</a:t>
            </a:r>
            <a:r>
              <a:rPr lang="en-US" sz="1100" b="0" dirty="0"/>
              <a:t> a </a:t>
            </a:r>
            <a:r>
              <a:rPr lang="en-US" sz="1100" b="0" dirty="0" err="1"/>
              <a:t>procesov</a:t>
            </a:r>
            <a:r>
              <a:rPr lang="en-US" sz="1100" b="0" dirty="0"/>
              <a:t>)</a:t>
            </a:r>
          </a:p>
          <a:p>
            <a:pPr marL="0" marR="0" lvl="5" indent="0" algn="l" defTabSz="914400" rtl="0" eaLnBrk="1" fontAlgn="auto" latinLnBrk="0" hangingPunct="1">
              <a:lnSpc>
                <a:spcPct val="100000"/>
              </a:lnSpc>
              <a:spcBef>
                <a:spcPts val="0"/>
              </a:spcBef>
              <a:spcAft>
                <a:spcPts val="0"/>
              </a:spcAft>
              <a:buClrTx/>
              <a:buSzTx/>
              <a:buFontTx/>
              <a:buNone/>
              <a:tabLst/>
              <a:defRPr/>
            </a:pPr>
            <a:r>
              <a:rPr lang="en-US" sz="1100" b="0" dirty="0" err="1"/>
              <a:t>Hlavné</a:t>
            </a:r>
            <a:r>
              <a:rPr lang="en-US" sz="1100" b="0" dirty="0"/>
              <a:t> </a:t>
            </a:r>
            <a:r>
              <a:rPr lang="en-US" sz="1100" b="0" dirty="0" err="1"/>
              <a:t>zameranie</a:t>
            </a:r>
            <a:r>
              <a:rPr lang="en-US" sz="1100" b="0" dirty="0"/>
              <a:t> </a:t>
            </a:r>
            <a:r>
              <a:rPr lang="en-US" sz="1100" b="0" dirty="0" err="1"/>
              <a:t>je</a:t>
            </a:r>
            <a:r>
              <a:rPr lang="en-US" sz="1100" b="0" dirty="0"/>
              <a:t> </a:t>
            </a:r>
            <a:r>
              <a:rPr lang="en-US" sz="1100" b="0" dirty="0" err="1"/>
              <a:t>na</a:t>
            </a:r>
            <a:r>
              <a:rPr lang="en-US" sz="1100" b="0" dirty="0"/>
              <a:t> </a:t>
            </a:r>
            <a:r>
              <a:rPr lang="en-US" sz="1100" b="0" dirty="0" err="1"/>
              <a:t>digitálne</a:t>
            </a:r>
            <a:r>
              <a:rPr lang="en-US" sz="1100" b="0" dirty="0"/>
              <a:t> </a:t>
            </a:r>
            <a:r>
              <a:rPr lang="en-US" sz="1100" b="0" dirty="0" err="1"/>
              <a:t>aktíva</a:t>
            </a:r>
            <a:r>
              <a:rPr lang="en-US" sz="1100" b="0" dirty="0"/>
              <a:t>, </a:t>
            </a:r>
            <a:r>
              <a:rPr lang="en-US" sz="1100" b="0" dirty="0" err="1"/>
              <a:t>pretože</a:t>
            </a:r>
            <a:r>
              <a:rPr lang="en-US" sz="1100" b="0" dirty="0"/>
              <a:t> </a:t>
            </a:r>
            <a:r>
              <a:rPr lang="en-US" sz="1100" b="0" dirty="0" err="1"/>
              <a:t>rozhranie</a:t>
            </a:r>
            <a:r>
              <a:rPr lang="en-US" sz="1100" b="0" dirty="0"/>
              <a:t> s </a:t>
            </a:r>
            <a:r>
              <a:rPr lang="en-US" sz="1100" b="0" dirty="0" err="1"/>
              <a:t>analógovými</a:t>
            </a:r>
            <a:r>
              <a:rPr lang="en-US" sz="1100" b="0" dirty="0"/>
              <a:t> </a:t>
            </a:r>
            <a:r>
              <a:rPr lang="en-US" sz="1100" b="0" dirty="0" err="1"/>
              <a:t>objektmi</a:t>
            </a:r>
            <a:r>
              <a:rPr lang="en-US" sz="1100" b="0" dirty="0"/>
              <a:t> </a:t>
            </a:r>
            <a:r>
              <a:rPr lang="en-US" sz="1100" b="0" dirty="0" err="1"/>
              <a:t>je</a:t>
            </a:r>
            <a:r>
              <a:rPr lang="en-US" sz="1100" b="0" dirty="0"/>
              <a:t> </a:t>
            </a:r>
            <a:r>
              <a:rPr lang="en-US" sz="1100" b="0" dirty="0" err="1"/>
              <a:t>zložitejšie</a:t>
            </a:r>
            <a:r>
              <a:rPr lang="en-US" sz="1100" b="0" dirty="0"/>
              <a:t> a </a:t>
            </a:r>
            <a:r>
              <a:rPr lang="en-US" sz="1100" b="0" dirty="0" err="1"/>
              <a:t>nie</a:t>
            </a:r>
            <a:r>
              <a:rPr lang="en-US" sz="1100" b="0" dirty="0"/>
              <a:t> </a:t>
            </a:r>
            <a:r>
              <a:rPr lang="en-US" sz="1100" b="0" dirty="0" err="1"/>
              <a:t>je</a:t>
            </a:r>
            <a:r>
              <a:rPr lang="en-US" sz="1100" b="0" dirty="0"/>
              <a:t> </a:t>
            </a:r>
            <a:r>
              <a:rPr lang="en-US" sz="1100" b="0" dirty="0" err="1"/>
              <a:t>súčasťou</a:t>
            </a:r>
            <a:r>
              <a:rPr lang="en-US" sz="1100" b="0" dirty="0"/>
              <a:t> </a:t>
            </a:r>
            <a:r>
              <a:rPr lang="en-US" sz="1100" b="0" dirty="0" err="1"/>
              <a:t>vstavaných</a:t>
            </a:r>
            <a:r>
              <a:rPr lang="en-US" sz="1100" b="0" dirty="0"/>
              <a:t> </a:t>
            </a:r>
            <a:r>
              <a:rPr lang="en-US" sz="1100" b="0" dirty="0" err="1"/>
              <a:t>možností</a:t>
            </a:r>
            <a:r>
              <a:rPr lang="en-US" sz="1100" b="0" dirty="0"/>
              <a:t> (</a:t>
            </a:r>
            <a:r>
              <a:rPr lang="en-US" sz="1100" b="0" dirty="0" err="1"/>
              <a:t>digitálne</a:t>
            </a:r>
            <a:r>
              <a:rPr lang="en-US" sz="1100" b="0" dirty="0"/>
              <a:t> </a:t>
            </a:r>
            <a:r>
              <a:rPr lang="en-US" sz="1100" b="0" dirty="0" err="1"/>
              <a:t>meny</a:t>
            </a:r>
            <a:r>
              <a:rPr lang="en-US" sz="1100" b="0" dirty="0"/>
              <a:t>, </a:t>
            </a:r>
            <a:r>
              <a:rPr lang="en-US" sz="1100" b="0" dirty="0" err="1"/>
              <a:t>finančné</a:t>
            </a:r>
            <a:r>
              <a:rPr lang="en-US" sz="1100" b="0" dirty="0"/>
              <a:t> </a:t>
            </a:r>
            <a:r>
              <a:rPr lang="en-US" sz="1100" b="0" dirty="0" err="1"/>
              <a:t>nástroje</a:t>
            </a:r>
            <a:r>
              <a:rPr lang="en-US" sz="1100" b="0" dirty="0"/>
              <a:t>, </a:t>
            </a:r>
            <a:r>
              <a:rPr lang="en-US" sz="1100" b="0" dirty="0" err="1"/>
              <a:t>práva</a:t>
            </a:r>
            <a:r>
              <a:rPr lang="en-US" sz="1100" b="0" dirty="0"/>
              <a:t>, IP, </a:t>
            </a:r>
            <a:r>
              <a:rPr lang="en-US" sz="1100" b="0" dirty="0" err="1"/>
              <a:t>vlastníctvo</a:t>
            </a:r>
            <a:r>
              <a:rPr lang="en-US" sz="1100" b="0" dirty="0"/>
              <a:t> </a:t>
            </a:r>
            <a:r>
              <a:rPr lang="en-US" sz="1100" b="0" dirty="0" err="1"/>
              <a:t>len</a:t>
            </a:r>
            <a:r>
              <a:rPr lang="en-US" sz="1100" b="0" dirty="0"/>
              <a:t> </a:t>
            </a:r>
            <a:r>
              <a:rPr lang="en-US" sz="1100" b="0" dirty="0" err="1"/>
              <a:t>na</a:t>
            </a:r>
            <a:r>
              <a:rPr lang="en-US" sz="1100" b="0" dirty="0"/>
              <a:t> to, aby </a:t>
            </a:r>
            <a:r>
              <a:rPr lang="en-US" sz="1100" b="0" dirty="0" err="1"/>
              <a:t>sme</a:t>
            </a:r>
            <a:r>
              <a:rPr lang="en-US" sz="1100" b="0" dirty="0"/>
              <a:t> </a:t>
            </a:r>
            <a:r>
              <a:rPr lang="en-US" sz="1100" b="0" dirty="0" err="1"/>
              <a:t>vymenovali</a:t>
            </a:r>
            <a:r>
              <a:rPr lang="en-US" sz="1100" b="0" dirty="0"/>
              <a:t> </a:t>
            </a:r>
            <a:r>
              <a:rPr lang="en-US" sz="1100" b="0" dirty="0" err="1"/>
              <a:t>niekoľko</a:t>
            </a:r>
            <a:r>
              <a:rPr lang="en-US" sz="1100" b="0" dirty="0"/>
              <a:t>)</a:t>
            </a:r>
          </a:p>
          <a:p>
            <a:pPr marL="0" marR="0" lvl="5" indent="0" algn="l" defTabSz="914400" rtl="0" eaLnBrk="1" fontAlgn="auto" latinLnBrk="0" hangingPunct="1">
              <a:lnSpc>
                <a:spcPct val="100000"/>
              </a:lnSpc>
              <a:spcBef>
                <a:spcPts val="0"/>
              </a:spcBef>
              <a:spcAft>
                <a:spcPts val="0"/>
              </a:spcAft>
              <a:buClrTx/>
              <a:buSzTx/>
              <a:buFontTx/>
              <a:buNone/>
              <a:tabLst/>
              <a:defRPr/>
            </a:pPr>
            <a:r>
              <a:rPr lang="en-US" sz="1100" b="0" dirty="0" err="1"/>
              <a:t>Transparentnosť</a:t>
            </a:r>
            <a:r>
              <a:rPr lang="en-US" sz="1100" b="0" dirty="0"/>
              <a:t> </a:t>
            </a:r>
            <a:r>
              <a:rPr lang="en-US" sz="1100" b="0" dirty="0" err="1"/>
              <a:t>informácií</a:t>
            </a:r>
            <a:r>
              <a:rPr lang="en-US" sz="1100" b="0" dirty="0"/>
              <a:t> - </a:t>
            </a:r>
            <a:r>
              <a:rPr lang="en-US" sz="1100" b="0" dirty="0" err="1"/>
              <a:t>žiadna</a:t>
            </a:r>
            <a:r>
              <a:rPr lang="en-US" sz="1100" b="0" dirty="0"/>
              <a:t> </a:t>
            </a:r>
            <a:r>
              <a:rPr lang="en-US" sz="1100" b="0" dirty="0" err="1"/>
              <a:t>cenzúra</a:t>
            </a:r>
            <a:r>
              <a:rPr lang="en-US" sz="1100" b="0" dirty="0"/>
              <a:t>, </a:t>
            </a:r>
            <a:r>
              <a:rPr lang="en-US" sz="1100" b="0" dirty="0" err="1"/>
              <a:t>dostupnosť</a:t>
            </a:r>
            <a:r>
              <a:rPr lang="en-US" sz="1100" b="0" dirty="0"/>
              <a:t> </a:t>
            </a:r>
            <a:r>
              <a:rPr lang="en-US" sz="1100" b="0" dirty="0" err="1"/>
              <a:t>verejných</a:t>
            </a:r>
            <a:r>
              <a:rPr lang="en-US" sz="1100" b="0" dirty="0"/>
              <a:t> </a:t>
            </a:r>
            <a:r>
              <a:rPr lang="en-US" sz="1100" b="0" dirty="0" err="1"/>
              <a:t>informácií</a:t>
            </a:r>
            <a:r>
              <a:rPr lang="en-US" sz="1100" b="0" dirty="0"/>
              <a:t> (</a:t>
            </a:r>
            <a:r>
              <a:rPr lang="en-US" sz="1100" b="0" dirty="0" err="1"/>
              <a:t>sledovanie</a:t>
            </a:r>
            <a:r>
              <a:rPr lang="en-US" sz="1100" b="0" dirty="0"/>
              <a:t> a </a:t>
            </a:r>
            <a:r>
              <a:rPr lang="en-US" sz="1100" b="0" dirty="0" err="1"/>
              <a:t>sledovanie</a:t>
            </a:r>
            <a:r>
              <a:rPr lang="en-US" sz="1100" b="0" dirty="0"/>
              <a:t> </a:t>
            </a:r>
            <a:r>
              <a:rPr lang="en-US" sz="1100" b="0" dirty="0" err="1"/>
              <a:t>informácií</a:t>
            </a:r>
            <a:r>
              <a:rPr lang="en-US" sz="1100" b="0" dirty="0"/>
              <a: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en-US" smtClean="0"/>
              <a:pPr/>
              <a:t>6</a:t>
            </a:fld>
            <a:endParaRPr lang="en-US" dirty="0"/>
          </a:p>
        </p:txBody>
      </p:sp>
    </p:spTree>
    <p:extLst>
      <p:ext uri="{BB962C8B-B14F-4D97-AF65-F5344CB8AC3E}">
        <p14:creationId xmlns:p14="http://schemas.microsoft.com/office/powerpoint/2010/main" val="3486612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fontAlgn="base">
              <a:spcBef>
                <a:spcPts val="600"/>
              </a:spcBef>
              <a:spcAft>
                <a:spcPct val="0"/>
              </a:spcAft>
              <a:buClr>
                <a:srgbClr val="F0AB00"/>
              </a:buClr>
              <a:buSzPct val="80000"/>
              <a:buFont typeface="Arial" panose="020B0604020202020204" pitchFamily="34" charset="0"/>
              <a:buNone/>
            </a:pPr>
            <a:r>
              <a:rPr lang="en-US" sz="1400" kern="0" dirty="0">
                <a:ea typeface="Arial Unicode MS" pitchFamily="34" charset="-128"/>
                <a:cs typeface="Arial Unicode MS" pitchFamily="34" charset="-128"/>
              </a:rPr>
              <a:t>a</a:t>
            </a:r>
          </a:p>
        </p:txBody>
      </p:sp>
      <p:sp>
        <p:nvSpPr>
          <p:cNvPr id="4" name="Slide Number Placeholder 3"/>
          <p:cNvSpPr>
            <a:spLocks noGrp="1"/>
          </p:cNvSpPr>
          <p:nvPr>
            <p:ph type="sldNum" sz="quarter" idx="10"/>
          </p:nvPr>
        </p:nvSpPr>
        <p:spPr/>
        <p:txBody>
          <a:bodyPr/>
          <a:lstStyle/>
          <a:p>
            <a:fld id="{7D8C2C35-2B8A-446E-BEC0-FD36716C29AC}" type="slidenum">
              <a:rPr lang="de-DE" smtClean="0"/>
              <a:pPr/>
              <a:t>7</a:t>
            </a:fld>
            <a:endParaRPr lang="de-DE" dirty="0"/>
          </a:p>
        </p:txBody>
      </p:sp>
    </p:spTree>
    <p:extLst>
      <p:ext uri="{BB962C8B-B14F-4D97-AF65-F5344CB8AC3E}">
        <p14:creationId xmlns:p14="http://schemas.microsoft.com/office/powerpoint/2010/main" val="46678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Blockchain </a:t>
            </a:r>
            <a:r>
              <a:rPr lang="en-US" dirty="0" err="1"/>
              <a:t>má</a:t>
            </a:r>
            <a:r>
              <a:rPr lang="en-US" dirty="0"/>
              <a:t> v </a:t>
            </a:r>
            <a:r>
              <a:rPr lang="en-US" dirty="0" err="1"/>
              <a:t>tejto</a:t>
            </a:r>
            <a:r>
              <a:rPr lang="en-US" dirty="0"/>
              <a:t> </a:t>
            </a:r>
            <a:r>
              <a:rPr lang="en-US" dirty="0" err="1"/>
              <a:t>súvislosti</a:t>
            </a:r>
            <a:r>
              <a:rPr lang="en-US" dirty="0"/>
              <a:t> </a:t>
            </a:r>
            <a:r>
              <a:rPr lang="en-US" dirty="0" err="1"/>
              <a:t>štyri</a:t>
            </a:r>
            <a:r>
              <a:rPr lang="en-US" dirty="0"/>
              <a:t> </a:t>
            </a:r>
            <a:r>
              <a:rPr lang="en-US" dirty="0" err="1"/>
              <a:t>kľúčové</a:t>
            </a:r>
            <a:r>
              <a:rPr lang="en-US" dirty="0"/>
              <a:t> </a:t>
            </a:r>
            <a:r>
              <a:rPr lang="en-US" dirty="0" err="1"/>
              <a:t>výhody</a:t>
            </a:r>
            <a:r>
              <a:rPr lang="en-US" dirty="0"/>
              <a:t> </a:t>
            </a:r>
            <a:r>
              <a:rPr lang="en-US" dirty="0" err="1"/>
              <a:t>založené</a:t>
            </a:r>
            <a:r>
              <a:rPr lang="en-US" dirty="0"/>
              <a:t> </a:t>
            </a:r>
            <a:r>
              <a:rPr lang="en-US" dirty="0" err="1"/>
              <a:t>na</a:t>
            </a:r>
            <a:r>
              <a:rPr lang="en-US" dirty="0"/>
              <a:t> </a:t>
            </a:r>
            <a:r>
              <a:rPr lang="en-US" dirty="0" err="1"/>
              <a:t>logike</a:t>
            </a:r>
            <a:r>
              <a:rPr lang="en-US" dirty="0"/>
              <a:t> </a:t>
            </a:r>
            <a:r>
              <a:rPr lang="en-US" dirty="0" err="1"/>
              <a:t>overovania</a:t>
            </a:r>
            <a:r>
              <a:rPr lang="en-US" dirty="0"/>
              <a:t> </a:t>
            </a:r>
            <a:r>
              <a:rPr lang="en-US" dirty="0" err="1"/>
              <a:t>spolupráce</a:t>
            </a:r>
            <a:r>
              <a:rPr lang="en-US" dirty="0"/>
              <a:t> </a:t>
            </a:r>
            <a:r>
              <a:rPr lang="en-US" dirty="0" err="1"/>
              <a:t>údajov</a:t>
            </a:r>
            <a:r>
              <a:rPr lang="en-US" dirty="0"/>
              <a:t> a </a:t>
            </a:r>
            <a:r>
              <a:rPr lang="en-US" dirty="0" err="1"/>
              <a:t>nemenného</a:t>
            </a:r>
            <a:r>
              <a:rPr lang="en-US" dirty="0"/>
              <a:t> </a:t>
            </a:r>
            <a:r>
              <a:rPr lang="en-US" dirty="0" err="1"/>
              <a:t>záznamu</a:t>
            </a:r>
            <a:r>
              <a:rPr lang="en-US" dirty="0"/>
              <a:t> </a:t>
            </a:r>
            <a:r>
              <a:rPr lang="en-US" dirty="0" err="1"/>
              <a:t>údajov</a:t>
            </a:r>
            <a:r>
              <a:rPr lang="en-US" dirty="0"/>
              <a:t>:</a:t>
            </a:r>
          </a:p>
          <a:p>
            <a:r>
              <a:rPr lang="en-US" dirty="0"/>
              <a:t>* </a:t>
            </a:r>
            <a:r>
              <a:rPr lang="en-US" dirty="0" err="1"/>
              <a:t>Ponúka</a:t>
            </a:r>
            <a:r>
              <a:rPr lang="en-US" dirty="0"/>
              <a:t> </a:t>
            </a:r>
            <a:r>
              <a:rPr lang="en-US" dirty="0" err="1"/>
              <a:t>transparentnosť</a:t>
            </a:r>
            <a:r>
              <a:rPr lang="en-US" dirty="0"/>
              <a:t> </a:t>
            </a:r>
            <a:r>
              <a:rPr lang="en-US" dirty="0" err="1"/>
              <a:t>zdieľaných</a:t>
            </a:r>
            <a:r>
              <a:rPr lang="en-US" dirty="0"/>
              <a:t> </a:t>
            </a:r>
            <a:r>
              <a:rPr lang="en-US" dirty="0" err="1"/>
              <a:t>údajov</a:t>
            </a:r>
            <a:r>
              <a:rPr lang="en-US" dirty="0"/>
              <a:t> </a:t>
            </a:r>
            <a:r>
              <a:rPr lang="en-US" dirty="0" err="1"/>
              <a:t>každému</a:t>
            </a:r>
            <a:r>
              <a:rPr lang="en-US" dirty="0"/>
              <a:t> </a:t>
            </a:r>
            <a:r>
              <a:rPr lang="en-US" dirty="0" err="1"/>
              <a:t>účastníkovi</a:t>
            </a:r>
            <a:r>
              <a:rPr lang="en-US" dirty="0"/>
              <a:t>, a </a:t>
            </a:r>
            <a:r>
              <a:rPr lang="en-US" dirty="0" err="1"/>
              <a:t>tým</a:t>
            </a:r>
            <a:r>
              <a:rPr lang="en-US" dirty="0"/>
              <a:t> </a:t>
            </a:r>
            <a:r>
              <a:rPr lang="en-US" dirty="0" err="1"/>
              <a:t>sa</a:t>
            </a:r>
            <a:r>
              <a:rPr lang="en-US" dirty="0"/>
              <a:t> </a:t>
            </a:r>
            <a:r>
              <a:rPr lang="en-US" dirty="0" err="1"/>
              <a:t>správa</a:t>
            </a:r>
            <a:r>
              <a:rPr lang="en-US" dirty="0"/>
              <a:t> </a:t>
            </a:r>
            <a:r>
              <a:rPr lang="en-US" dirty="0" err="1"/>
              <a:t>ako</a:t>
            </a:r>
            <a:r>
              <a:rPr lang="en-US" dirty="0"/>
              <a:t> </a:t>
            </a:r>
            <a:r>
              <a:rPr lang="en-US" dirty="0" err="1"/>
              <a:t>jedna</a:t>
            </a:r>
            <a:r>
              <a:rPr lang="en-US" dirty="0"/>
              <a:t> </a:t>
            </a:r>
            <a:r>
              <a:rPr lang="en-US" dirty="0" err="1"/>
              <a:t>pravda</a:t>
            </a:r>
            <a:endParaRPr lang="en-US" dirty="0"/>
          </a:p>
          <a:p>
            <a:r>
              <a:rPr lang="en-US" dirty="0"/>
              <a:t>* </a:t>
            </a:r>
            <a:r>
              <a:rPr lang="en-US" dirty="0" err="1"/>
              <a:t>Technicky</a:t>
            </a:r>
            <a:r>
              <a:rPr lang="en-US" dirty="0"/>
              <a:t> </a:t>
            </a:r>
            <a:r>
              <a:rPr lang="en-US" dirty="0" err="1"/>
              <a:t>poskytuje</a:t>
            </a:r>
            <a:r>
              <a:rPr lang="en-US" dirty="0"/>
              <a:t> </a:t>
            </a:r>
            <a:r>
              <a:rPr lang="en-US" dirty="0" err="1"/>
              <a:t>digitálnu</a:t>
            </a:r>
            <a:r>
              <a:rPr lang="en-US" dirty="0"/>
              <a:t> </a:t>
            </a:r>
            <a:r>
              <a:rPr lang="en-US" dirty="0" err="1"/>
              <a:t>dôveru</a:t>
            </a:r>
            <a:r>
              <a:rPr lang="en-US" dirty="0"/>
              <a:t> </a:t>
            </a:r>
            <a:r>
              <a:rPr lang="en-US" dirty="0" err="1"/>
              <a:t>medzi</a:t>
            </a:r>
            <a:r>
              <a:rPr lang="en-US" dirty="0"/>
              <a:t> </a:t>
            </a:r>
            <a:r>
              <a:rPr lang="en-US" dirty="0" err="1"/>
              <a:t>všetkými</a:t>
            </a:r>
            <a:r>
              <a:rPr lang="en-US" dirty="0"/>
              <a:t> </a:t>
            </a:r>
            <a:r>
              <a:rPr lang="en-US" dirty="0" err="1"/>
              <a:t>účastníkmi</a:t>
            </a:r>
            <a:r>
              <a:rPr lang="en-US" dirty="0"/>
              <a:t>, </a:t>
            </a:r>
            <a:r>
              <a:rPr lang="en-US" dirty="0" err="1"/>
              <a:t>aj</a:t>
            </a:r>
            <a:r>
              <a:rPr lang="en-US" dirty="0"/>
              <a:t> </a:t>
            </a:r>
            <a:r>
              <a:rPr lang="en-US" dirty="0" err="1"/>
              <a:t>keď</a:t>
            </a:r>
            <a:r>
              <a:rPr lang="en-US" dirty="0"/>
              <a:t> </a:t>
            </a:r>
            <a:r>
              <a:rPr lang="en-US" dirty="0" err="1"/>
              <a:t>sa</a:t>
            </a:r>
            <a:r>
              <a:rPr lang="en-US" dirty="0"/>
              <a:t> </a:t>
            </a:r>
            <a:r>
              <a:rPr lang="en-US" dirty="0" err="1"/>
              <a:t>navzájom</a:t>
            </a:r>
            <a:r>
              <a:rPr lang="en-US" dirty="0"/>
              <a:t> </a:t>
            </a:r>
            <a:r>
              <a:rPr lang="en-US" dirty="0" err="1"/>
              <a:t>nepoznajú</a:t>
            </a:r>
            <a:endParaRPr lang="en-US" dirty="0"/>
          </a:p>
          <a:p>
            <a:r>
              <a:rPr lang="en-US" dirty="0"/>
              <a:t>* </a:t>
            </a:r>
            <a:r>
              <a:rPr lang="en-US" dirty="0" err="1"/>
              <a:t>Automaticky</a:t>
            </a:r>
            <a:r>
              <a:rPr lang="en-US" dirty="0"/>
              <a:t> </a:t>
            </a:r>
            <a:r>
              <a:rPr lang="en-US" dirty="0" err="1"/>
              <a:t>overuje</a:t>
            </a:r>
            <a:r>
              <a:rPr lang="en-US" dirty="0"/>
              <a:t> a </a:t>
            </a:r>
            <a:r>
              <a:rPr lang="en-US" dirty="0" err="1"/>
              <a:t>urýchľuje</a:t>
            </a:r>
            <a:r>
              <a:rPr lang="en-US" dirty="0"/>
              <a:t> </a:t>
            </a:r>
            <a:r>
              <a:rPr lang="en-US" dirty="0" err="1"/>
              <a:t>transakcie</a:t>
            </a:r>
            <a:r>
              <a:rPr lang="en-US" dirty="0"/>
              <a:t> a </a:t>
            </a:r>
            <a:r>
              <a:rPr lang="en-US" dirty="0" err="1"/>
              <a:t>môže</a:t>
            </a:r>
            <a:r>
              <a:rPr lang="en-US" dirty="0"/>
              <a:t> </a:t>
            </a:r>
            <a:r>
              <a:rPr lang="en-US" dirty="0" err="1"/>
              <a:t>tak</a:t>
            </a:r>
            <a:r>
              <a:rPr lang="en-US" dirty="0"/>
              <a:t> </a:t>
            </a:r>
            <a:r>
              <a:rPr lang="en-US" dirty="0" err="1"/>
              <a:t>podstatne</a:t>
            </a:r>
            <a:r>
              <a:rPr lang="en-US" dirty="0"/>
              <a:t> </a:t>
            </a:r>
            <a:r>
              <a:rPr lang="en-US" dirty="0" err="1"/>
              <a:t>zjednodušiť</a:t>
            </a:r>
            <a:r>
              <a:rPr lang="en-US" dirty="0"/>
              <a:t> </a:t>
            </a:r>
            <a:r>
              <a:rPr lang="en-US" dirty="0" err="1"/>
              <a:t>procesy</a:t>
            </a:r>
            <a:endParaRPr lang="en-US" dirty="0"/>
          </a:p>
          <a:p>
            <a:r>
              <a:rPr lang="en-US" dirty="0"/>
              <a:t>* </a:t>
            </a:r>
            <a:r>
              <a:rPr lang="en-US" dirty="0" err="1"/>
              <a:t>Znižuje</a:t>
            </a:r>
            <a:r>
              <a:rPr lang="en-US" dirty="0"/>
              <a:t> </a:t>
            </a:r>
            <a:r>
              <a:rPr lang="en-US" dirty="0" err="1"/>
              <a:t>koordinačné</a:t>
            </a:r>
            <a:r>
              <a:rPr lang="en-US" dirty="0"/>
              <a:t> a </a:t>
            </a:r>
            <a:r>
              <a:rPr lang="en-US" dirty="0" err="1"/>
              <a:t>administratívne</a:t>
            </a:r>
            <a:r>
              <a:rPr lang="en-US" dirty="0"/>
              <a:t> </a:t>
            </a:r>
            <a:r>
              <a:rPr lang="en-US" dirty="0" err="1"/>
              <a:t>úsilie</a:t>
            </a:r>
            <a:r>
              <a:rPr lang="en-US" dirty="0"/>
              <a:t>, </a:t>
            </a:r>
            <a:r>
              <a:rPr lang="en-US" dirty="0" err="1"/>
              <a:t>čo</a:t>
            </a:r>
            <a:r>
              <a:rPr lang="en-US" dirty="0"/>
              <a:t> </a:t>
            </a:r>
            <a:r>
              <a:rPr lang="en-US" dirty="0" err="1"/>
              <a:t>zvyšuje</a:t>
            </a:r>
            <a:r>
              <a:rPr lang="en-US" dirty="0"/>
              <a:t> </a:t>
            </a:r>
            <a:r>
              <a:rPr lang="en-US" dirty="0" err="1"/>
              <a:t>efektivitu</a:t>
            </a:r>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8</a:t>
            </a:fld>
            <a:endParaRPr lang="de-DE" dirty="0"/>
          </a:p>
        </p:txBody>
      </p:sp>
    </p:spTree>
    <p:extLst>
      <p:ext uri="{BB962C8B-B14F-4D97-AF65-F5344CB8AC3E}">
        <p14:creationId xmlns:p14="http://schemas.microsoft.com/office/powerpoint/2010/main" val="1522508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BF6BA88B-3948-42F2-88BD-0AB0E4A3C169}" type="slidenum">
              <a:rPr lang="en-US" smtClean="0"/>
              <a:t>10</a:t>
            </a:fld>
            <a:endParaRPr lang="en-US"/>
          </a:p>
        </p:txBody>
      </p:sp>
    </p:spTree>
    <p:extLst>
      <p:ext uri="{BB962C8B-B14F-4D97-AF65-F5344CB8AC3E}">
        <p14:creationId xmlns:p14="http://schemas.microsoft.com/office/powerpoint/2010/main" val="18801842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hyperlink" Target="http://global.sap.com/corporate-en/legal/copyright/index.epx" TargetMode="Externa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hyperlink" Target="http://www.sap.com/corporate-de/legal/copyright/index.epx" TargetMode="Externa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with image">
    <p:spTree>
      <p:nvGrpSpPr>
        <p:cNvPr id="1" name=""/>
        <p:cNvGrpSpPr/>
        <p:nvPr/>
      </p:nvGrpSpPr>
      <p:grpSpPr>
        <a:xfrm>
          <a:off x="0" y="0"/>
          <a:ext cx="0" cy="0"/>
          <a:chOff x="0" y="0"/>
          <a:chExt cx="0" cy="0"/>
        </a:xfrm>
      </p:grpSpPr>
      <p:sp>
        <p:nvSpPr>
          <p:cNvPr id="5" name="Cover Image Placeholder"/>
          <p:cNvSpPr>
            <a:spLocks noGrp="1"/>
          </p:cNvSpPr>
          <p:nvPr>
            <p:ph type="pic" sz="quarter" idx="12" hasCustomPrompt="1"/>
          </p:nvPr>
        </p:nvSpPr>
        <p:spPr>
          <a:xfrm>
            <a:off x="1" y="0"/>
            <a:ext cx="12195175" cy="3430006"/>
          </a:xfrm>
          <a:solidFill>
            <a:schemeClr val="tx2">
              <a:alpha val="70000"/>
            </a:schemeClr>
          </a:solidFill>
        </p:spPr>
        <p:txBody>
          <a:bodyPr tIns="504000"/>
          <a:lstStyle>
            <a:lvl1pPr algn="ctr">
              <a:defRPr sz="1600">
                <a:solidFill>
                  <a:schemeClr val="tx1"/>
                </a:solidFill>
              </a:defRPr>
            </a:lvl1pPr>
          </a:lstStyle>
          <a:p>
            <a:r>
              <a:rPr lang="en-US" dirty="0"/>
              <a:t>Click to insert title image</a:t>
            </a:r>
          </a:p>
        </p:txBody>
      </p:sp>
      <p:grpSp>
        <p:nvGrpSpPr>
          <p:cNvPr id="2" name="Group 1"/>
          <p:cNvGrpSpPr/>
          <p:nvPr userDrawn="1"/>
        </p:nvGrpSpPr>
        <p:grpSpPr>
          <a:xfrm>
            <a:off x="9171173" y="0"/>
            <a:ext cx="3024002" cy="3430006"/>
            <a:chOff x="9171173" y="0"/>
            <a:chExt cx="3024002" cy="3430006"/>
          </a:xfrm>
        </p:grpSpPr>
        <p:sp>
          <p:nvSpPr>
            <p:cNvPr id="17" name="Rectangle 16"/>
            <p:cNvSpPr/>
            <p:nvPr userDrawn="1"/>
          </p:nvSpPr>
          <p:spPr bwMode="gray">
            <a:xfrm>
              <a:off x="11187175" y="0"/>
              <a:ext cx="1008000" cy="3430006"/>
            </a:xfrm>
            <a:prstGeom prst="rect">
              <a:avLst/>
            </a:prstGeom>
            <a:solidFill>
              <a:schemeClr val="accent1"/>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8" name="Rectangle 17"/>
            <p:cNvSpPr/>
            <p:nvPr userDrawn="1"/>
          </p:nvSpPr>
          <p:spPr bwMode="gray">
            <a:xfrm>
              <a:off x="10179174" y="0"/>
              <a:ext cx="1008000" cy="3430006"/>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2" name="Rectangle 21"/>
            <p:cNvSpPr/>
            <p:nvPr userDrawn="1"/>
          </p:nvSpPr>
          <p:spPr bwMode="gray">
            <a:xfrm>
              <a:off x="9171173" y="0"/>
              <a:ext cx="1008000" cy="3430006"/>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a:ln>
                  <a:noFill/>
                </a:ln>
                <a:effectLst/>
                <a:uLnTx/>
                <a:uFillTx/>
                <a:ea typeface="Arial Unicode MS" pitchFamily="34" charset="-128"/>
                <a:cs typeface="Arial Unicode MS" pitchFamily="34" charset="-128"/>
              </a:endParaRPr>
            </a:p>
          </p:txBody>
        </p:sp>
      </p:grpSp>
      <p:sp>
        <p:nvSpPr>
          <p:cNvPr id="19" name="Speaker"/>
          <p:cNvSpPr>
            <a:spLocks noGrp="1"/>
          </p:cNvSpPr>
          <p:nvPr userDrawn="1">
            <p:ph type="subTitle" idx="1" hasCustomPrompt="1"/>
          </p:nvPr>
        </p:nvSpPr>
        <p:spPr bwMode="gray">
          <a:xfrm>
            <a:off x="288000" y="5130489"/>
            <a:ext cx="1090080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2017</a:t>
            </a:r>
          </a:p>
        </p:txBody>
      </p:sp>
      <p:sp>
        <p:nvSpPr>
          <p:cNvPr id="20" name="Presentation Title"/>
          <p:cNvSpPr>
            <a:spLocks noGrp="1"/>
          </p:cNvSpPr>
          <p:nvPr userDrawn="1">
            <p:ph type="body" sz="quarter" idx="14" hasCustomPrompt="1"/>
          </p:nvPr>
        </p:nvSpPr>
        <p:spPr>
          <a:xfrm>
            <a:off x="288000" y="4024430"/>
            <a:ext cx="10899174" cy="997196"/>
          </a:xfrm>
        </p:spPr>
        <p:txBody>
          <a:bodyPr wrap="square">
            <a:spAutoFit/>
          </a:bodyPr>
          <a:lstStyle>
            <a:lvl1pPr>
              <a:lnSpc>
                <a:spcPct val="90000"/>
              </a:lnSpc>
              <a:spcBef>
                <a:spcPts val="0"/>
              </a:spcBef>
              <a:defRPr sz="3600" b="1" baseline="0"/>
            </a:lvl1pPr>
          </a:lstStyle>
          <a:p>
            <a:pPr lvl="0"/>
            <a:r>
              <a:rPr lang="en-US" dirty="0"/>
              <a:t>Presentation Title </a:t>
            </a:r>
            <a:br>
              <a:rPr lang="en-US" dirty="0"/>
            </a:br>
            <a:r>
              <a:rPr lang="en-US" dirty="0"/>
              <a:t>Goes Here and Here.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000" y="6217668"/>
            <a:ext cx="1578462" cy="360000"/>
          </a:xfrm>
          <a:prstGeom prst="rect">
            <a:avLst/>
          </a:prstGeom>
        </p:spPr>
      </p:pic>
    </p:spTree>
    <p:extLst>
      <p:ext uri="{BB962C8B-B14F-4D97-AF65-F5344CB8AC3E}">
        <p14:creationId xmlns:p14="http://schemas.microsoft.com/office/powerpoint/2010/main" val="2452717617"/>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620000"/>
            <a:ext cx="3564000"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315238" y="1620000"/>
            <a:ext cx="3564000"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4000" y="1620000"/>
            <a:ext cx="3564000"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866416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
        <p:nvSpPr>
          <p:cNvPr id="3" name="Text placeholder - column 2"/>
          <p:cNvSpPr>
            <a:spLocks noGrp="1"/>
          </p:cNvSpPr>
          <p:nvPr>
            <p:ph type="body" sz="quarter" idx="10" hasCustomPrompt="1"/>
          </p:nvPr>
        </p:nvSpPr>
        <p:spPr>
          <a:xfrm>
            <a:off x="504000" y="4770000"/>
            <a:ext cx="5328000" cy="108000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4000" y="1620000"/>
            <a:ext cx="5328000" cy="2631000"/>
          </a:xfrm>
          <a:solidFill>
            <a:schemeClr val="tx2">
              <a:alpha val="70000"/>
            </a:schemeClr>
          </a:solid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p>
        </p:txBody>
      </p:sp>
      <p:sp>
        <p:nvSpPr>
          <p:cNvPr id="17" name="Text placeholder - column 2"/>
          <p:cNvSpPr>
            <a:spLocks noGrp="1"/>
          </p:cNvSpPr>
          <p:nvPr>
            <p:ph type="body" sz="quarter" idx="13" hasCustomPrompt="1"/>
          </p:nvPr>
        </p:nvSpPr>
        <p:spPr>
          <a:xfrm>
            <a:off x="6362477" y="4770000"/>
            <a:ext cx="5328000" cy="108000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6362477" y="1620000"/>
            <a:ext cx="5328000" cy="2631000"/>
          </a:xfrm>
          <a:solidFill>
            <a:schemeClr val="tx2">
              <a:alpha val="70000"/>
            </a:schemeClr>
          </a:solid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p>
        </p:txBody>
      </p:sp>
    </p:spTree>
    <p:extLst>
      <p:ext uri="{BB962C8B-B14F-4D97-AF65-F5344CB8AC3E}">
        <p14:creationId xmlns:p14="http://schemas.microsoft.com/office/powerpoint/2010/main" val="2504941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
        <p:nvSpPr>
          <p:cNvPr id="3" name="Text placeholder - column 2"/>
          <p:cNvSpPr>
            <a:spLocks noGrp="1"/>
          </p:cNvSpPr>
          <p:nvPr>
            <p:ph type="body" sz="quarter" idx="10" hasCustomPrompt="1"/>
          </p:nvPr>
        </p:nvSpPr>
        <p:spPr>
          <a:xfrm>
            <a:off x="504000" y="4354921"/>
            <a:ext cx="3391200" cy="1495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4000" y="1620000"/>
            <a:ext cx="3391200" cy="2232000"/>
          </a:xfrm>
          <a:solidFill>
            <a:schemeClr val="tx2">
              <a:alpha val="70000"/>
            </a:schemeClr>
          </a:solid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p>
        </p:txBody>
      </p:sp>
      <p:sp>
        <p:nvSpPr>
          <p:cNvPr id="17" name="Text placeholder - column 2"/>
          <p:cNvSpPr>
            <a:spLocks noGrp="1"/>
          </p:cNvSpPr>
          <p:nvPr>
            <p:ph type="body" sz="quarter" idx="13" hasCustomPrompt="1"/>
          </p:nvPr>
        </p:nvSpPr>
        <p:spPr>
          <a:xfrm>
            <a:off x="8299277" y="4354921"/>
            <a:ext cx="3391200" cy="1495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8299277" y="1620000"/>
            <a:ext cx="3391200" cy="2232000"/>
          </a:xfrm>
          <a:solidFill>
            <a:schemeClr val="tx2">
              <a:alpha val="70000"/>
            </a:schemeClr>
          </a:solid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p>
        </p:txBody>
      </p:sp>
      <p:sp>
        <p:nvSpPr>
          <p:cNvPr id="9" name="Text placeholder - column 2"/>
          <p:cNvSpPr>
            <a:spLocks noGrp="1"/>
          </p:cNvSpPr>
          <p:nvPr>
            <p:ph type="body" sz="quarter" idx="15" hasCustomPrompt="1"/>
          </p:nvPr>
        </p:nvSpPr>
        <p:spPr>
          <a:xfrm>
            <a:off x="4401639" y="4354921"/>
            <a:ext cx="3391200" cy="1495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4401639" y="1620000"/>
            <a:ext cx="3391200" cy="2232000"/>
          </a:xfrm>
          <a:solidFill>
            <a:schemeClr val="tx2">
              <a:alpha val="70000"/>
            </a:schemeClr>
          </a:solid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p>
        </p:txBody>
      </p:sp>
    </p:spTree>
    <p:extLst>
      <p:ext uri="{BB962C8B-B14F-4D97-AF65-F5344CB8AC3E}">
        <p14:creationId xmlns:p14="http://schemas.microsoft.com/office/powerpoint/2010/main" val="727667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
        <p:nvSpPr>
          <p:cNvPr id="3" name="Text placeholder - column 2"/>
          <p:cNvSpPr>
            <a:spLocks noGrp="1"/>
          </p:cNvSpPr>
          <p:nvPr>
            <p:ph type="body" sz="quarter" idx="10" hasCustomPrompt="1"/>
          </p:nvPr>
        </p:nvSpPr>
        <p:spPr>
          <a:xfrm>
            <a:off x="504000" y="3878220"/>
            <a:ext cx="2415600" cy="1971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4000" y="1620000"/>
            <a:ext cx="2415600" cy="1728000"/>
          </a:xfrm>
          <a:solidFill>
            <a:schemeClr val="tx2">
              <a:alpha val="70000"/>
            </a:schemeClr>
          </a:solid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p>
        </p:txBody>
      </p:sp>
      <p:sp>
        <p:nvSpPr>
          <p:cNvPr id="17" name="Text placeholder - column 2"/>
          <p:cNvSpPr>
            <a:spLocks noGrp="1"/>
          </p:cNvSpPr>
          <p:nvPr>
            <p:ph type="body" sz="quarter" idx="13" hasCustomPrompt="1"/>
          </p:nvPr>
        </p:nvSpPr>
        <p:spPr>
          <a:xfrm>
            <a:off x="9274877" y="3878221"/>
            <a:ext cx="2415600" cy="1971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274877" y="1620000"/>
            <a:ext cx="2415600" cy="1728000"/>
          </a:xfrm>
          <a:solidFill>
            <a:schemeClr val="tx2">
              <a:alpha val="70000"/>
            </a:schemeClr>
          </a:solid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p>
        </p:txBody>
      </p:sp>
      <p:sp>
        <p:nvSpPr>
          <p:cNvPr id="9" name="Text placeholder - column 2"/>
          <p:cNvSpPr>
            <a:spLocks noGrp="1"/>
          </p:cNvSpPr>
          <p:nvPr>
            <p:ph type="body" sz="quarter" idx="15" hasCustomPrompt="1"/>
          </p:nvPr>
        </p:nvSpPr>
        <p:spPr>
          <a:xfrm>
            <a:off x="3427626" y="3878221"/>
            <a:ext cx="2415600" cy="1971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427626" y="1620000"/>
            <a:ext cx="2415600" cy="1728000"/>
          </a:xfrm>
          <a:solidFill>
            <a:schemeClr val="tx2">
              <a:alpha val="70000"/>
            </a:schemeClr>
          </a:solid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p>
        </p:txBody>
      </p:sp>
      <p:sp>
        <p:nvSpPr>
          <p:cNvPr id="13" name="Text placeholder - column 2"/>
          <p:cNvSpPr>
            <a:spLocks noGrp="1"/>
          </p:cNvSpPr>
          <p:nvPr>
            <p:ph type="body" sz="quarter" idx="17" hasCustomPrompt="1"/>
          </p:nvPr>
        </p:nvSpPr>
        <p:spPr>
          <a:xfrm>
            <a:off x="6351252" y="3878221"/>
            <a:ext cx="2415600" cy="1971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351252" y="1620000"/>
            <a:ext cx="2415600" cy="1728000"/>
          </a:xfrm>
          <a:solidFill>
            <a:schemeClr val="tx2">
              <a:alpha val="70000"/>
            </a:schemeClr>
          </a:solid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p>
        </p:txBody>
      </p:sp>
    </p:spTree>
    <p:extLst>
      <p:ext uri="{BB962C8B-B14F-4D97-AF65-F5344CB8AC3E}">
        <p14:creationId xmlns:p14="http://schemas.microsoft.com/office/powerpoint/2010/main" val="2680594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bg>
      <p:bgRef idx="1001">
        <a:schemeClr val="bg1"/>
      </p:bgRef>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solidFill>
                  <a:schemeClr val="tx1"/>
                </a:solidFill>
              </a:defRPr>
            </a:lvl1pPr>
            <a:lvl2pPr marL="395921" indent="0">
              <a:buNone/>
              <a:defRPr sz="1200">
                <a:solidFill>
                  <a:schemeClr val="tx1"/>
                </a:solidFill>
              </a:defRPr>
            </a:lvl2pPr>
          </a:lstStyle>
          <a:p>
            <a:pPr lvl="0"/>
            <a:r>
              <a:rPr lang="en-US" noProof="0" dirty="0"/>
              <a:t>“Quote goes here </a:t>
            </a:r>
            <a:br>
              <a:rPr lang="en-US" noProof="0" dirty="0"/>
            </a:br>
            <a:r>
              <a:rPr lang="en-US" noProof="0" dirty="0"/>
              <a:t>and here.”</a:t>
            </a:r>
          </a:p>
          <a:p>
            <a:pPr lvl="1"/>
            <a:r>
              <a:rPr lang="en-US" noProof="0" dirty="0"/>
              <a:t>Source</a:t>
            </a:r>
          </a:p>
        </p:txBody>
      </p:sp>
      <p:sp>
        <p:nvSpPr>
          <p:cNvPr id="2" name="Title 1"/>
          <p:cNvSpPr>
            <a:spLocks noGrp="1"/>
          </p:cNvSpPr>
          <p:nvPr>
            <p:ph type="title" hasCustomPrompt="1"/>
          </p:nvPr>
        </p:nvSpPr>
        <p:spPr/>
        <p:txBody>
          <a:bodyPr/>
          <a:lstStyle>
            <a:lvl1pPr>
              <a:defRPr>
                <a:solidFill>
                  <a:schemeClr val="tx1"/>
                </a:solidFill>
              </a:defRPr>
            </a:lvl1pPr>
          </a:lstStyle>
          <a:p>
            <a:r>
              <a:rPr lang="en-US" noProof="0" dirty="0"/>
              <a:t>Insert page title (sentence case)</a:t>
            </a:r>
            <a:endParaRPr lang="en-US" dirty="0"/>
          </a:p>
        </p:txBody>
      </p:sp>
    </p:spTree>
    <p:extLst>
      <p:ext uri="{BB962C8B-B14F-4D97-AF65-F5344CB8AC3E}">
        <p14:creationId xmlns:p14="http://schemas.microsoft.com/office/powerpoint/2010/main" val="932785900"/>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ext with image 1">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8127175" y="252000"/>
            <a:ext cx="4068000"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p>
        </p:txBody>
      </p:sp>
      <p:sp>
        <p:nvSpPr>
          <p:cNvPr id="7" name="Text Placeholder 6"/>
          <p:cNvSpPr>
            <a:spLocks noGrp="1"/>
          </p:cNvSpPr>
          <p:nvPr>
            <p:ph type="body" sz="quarter" idx="11" hasCustomPrompt="1"/>
          </p:nvPr>
        </p:nvSpPr>
        <p:spPr bwMode="gray">
          <a:xfrm>
            <a:off x="503999" y="1620000"/>
            <a:ext cx="7092000"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504001" y="504000"/>
            <a:ext cx="7092000"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425020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ext with image 2">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6111175" y="252000"/>
            <a:ext cx="6084000"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p>
        </p:txBody>
      </p:sp>
      <p:sp>
        <p:nvSpPr>
          <p:cNvPr id="7" name="Text Placeholder 6"/>
          <p:cNvSpPr>
            <a:spLocks noGrp="1"/>
          </p:cNvSpPr>
          <p:nvPr>
            <p:ph type="body" sz="quarter" idx="11" hasCustomPrompt="1"/>
          </p:nvPr>
        </p:nvSpPr>
        <p:spPr bwMode="gray">
          <a:xfrm>
            <a:off x="503999" y="1620000"/>
            <a:ext cx="5112000"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504001" y="504000"/>
            <a:ext cx="5112000"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552787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with motion band">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1" y="252000"/>
            <a:ext cx="12195175"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p>
        </p:txBody>
      </p:sp>
    </p:spTree>
    <p:extLst>
      <p:ext uri="{BB962C8B-B14F-4D97-AF65-F5344CB8AC3E}">
        <p14:creationId xmlns:p14="http://schemas.microsoft.com/office/powerpoint/2010/main" val="1901049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1" y="0"/>
            <a:ext cx="12195175" cy="6858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p>
        </p:txBody>
      </p:sp>
    </p:spTree>
    <p:extLst>
      <p:ext uri="{BB962C8B-B14F-4D97-AF65-F5344CB8AC3E}">
        <p14:creationId xmlns:p14="http://schemas.microsoft.com/office/powerpoint/2010/main" val="4139791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bwMode="gray">
          <a:xfrm>
            <a:off x="6362477" y="1601628"/>
            <a:ext cx="5328000" cy="4230000"/>
          </a:xfrm>
          <a:solidFill>
            <a:schemeClr val="tx2">
              <a:alpha val="70000"/>
            </a:schemeClr>
          </a:solid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screenshot</a:t>
            </a:r>
          </a:p>
        </p:txBody>
      </p:sp>
      <p:sp>
        <p:nvSpPr>
          <p:cNvPr id="4" name="Text Placeholder 3"/>
          <p:cNvSpPr>
            <a:spLocks noGrp="1"/>
          </p:cNvSpPr>
          <p:nvPr>
            <p:ph type="body" sz="quarter" idx="10" hasCustomPrompt="1"/>
          </p:nvPr>
        </p:nvSpPr>
        <p:spPr>
          <a:xfrm>
            <a:off x="504000" y="1620000"/>
            <a:ext cx="5328000"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287227243"/>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white">
    <p:spTree>
      <p:nvGrpSpPr>
        <p:cNvPr id="1" name=""/>
        <p:cNvGrpSpPr/>
        <p:nvPr/>
      </p:nvGrpSpPr>
      <p:grpSpPr>
        <a:xfrm>
          <a:off x="0" y="0"/>
          <a:ext cx="0" cy="0"/>
          <a:chOff x="0" y="0"/>
          <a:chExt cx="0" cy="0"/>
        </a:xfrm>
      </p:grpSpPr>
      <p:sp>
        <p:nvSpPr>
          <p:cNvPr id="24" name="Classification"/>
          <p:cNvSpPr txBox="1"/>
          <p:nvPr userDrawn="1"/>
        </p:nvSpPr>
        <p:spPr>
          <a:xfrm>
            <a:off x="288000" y="5093865"/>
            <a:ext cx="4204855"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dirty="0"/>
              <a:t>EXTERNAL</a:t>
            </a:r>
          </a:p>
        </p:txBody>
      </p:sp>
      <p:sp>
        <p:nvSpPr>
          <p:cNvPr id="6" name="Speaker"/>
          <p:cNvSpPr>
            <a:spLocks noGrp="1"/>
          </p:cNvSpPr>
          <p:nvPr userDrawn="1">
            <p:ph type="subTitle" idx="1" hasCustomPrompt="1"/>
          </p:nvPr>
        </p:nvSpPr>
        <p:spPr bwMode="gray">
          <a:xfrm>
            <a:off x="288000" y="4268503"/>
            <a:ext cx="8595171"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2017</a:t>
            </a:r>
          </a:p>
        </p:txBody>
      </p:sp>
      <p:sp>
        <p:nvSpPr>
          <p:cNvPr id="10" name="Presentation Title"/>
          <p:cNvSpPr>
            <a:spLocks noGrp="1"/>
          </p:cNvSpPr>
          <p:nvPr>
            <p:ph type="body" sz="quarter" idx="14" hasCustomPrompt="1"/>
          </p:nvPr>
        </p:nvSpPr>
        <p:spPr>
          <a:xfrm>
            <a:off x="288000" y="2706317"/>
            <a:ext cx="8595171" cy="997196"/>
          </a:xfrm>
        </p:spPr>
        <p:txBody>
          <a:bodyPr wrap="square">
            <a:noAutofit/>
          </a:bodyPr>
          <a:lstStyle>
            <a:lvl1pPr>
              <a:lnSpc>
                <a:spcPct val="90000"/>
              </a:lnSpc>
              <a:spcBef>
                <a:spcPts val="0"/>
              </a:spcBef>
              <a:defRPr sz="3600" b="1" baseline="0"/>
            </a:lvl1pPr>
          </a:lstStyle>
          <a:p>
            <a:pPr lvl="0"/>
            <a:r>
              <a:rPr lang="en-US" dirty="0"/>
              <a:t>Title Goes Here </a:t>
            </a:r>
            <a:br>
              <a:rPr lang="en-US" dirty="0"/>
            </a:br>
            <a:r>
              <a:rPr lang="en-US" dirty="0"/>
              <a:t>and Here and Here.</a:t>
            </a:r>
          </a:p>
        </p:txBody>
      </p:sp>
      <p:grpSp>
        <p:nvGrpSpPr>
          <p:cNvPr id="2" name="Group 1"/>
          <p:cNvGrpSpPr/>
          <p:nvPr userDrawn="1"/>
        </p:nvGrpSpPr>
        <p:grpSpPr>
          <a:xfrm>
            <a:off x="9171173" y="0"/>
            <a:ext cx="3024002" cy="6858000"/>
            <a:chOff x="9171173" y="0"/>
            <a:chExt cx="3024002" cy="6855990"/>
          </a:xfrm>
        </p:grpSpPr>
        <p:sp>
          <p:nvSpPr>
            <p:cNvPr id="17" name="Rectangle 16"/>
            <p:cNvSpPr/>
            <p:nvPr userDrawn="1"/>
          </p:nvSpPr>
          <p:spPr bwMode="gray">
            <a:xfrm>
              <a:off x="11187175" y="0"/>
              <a:ext cx="1008000" cy="6855990"/>
            </a:xfrm>
            <a:prstGeom prst="rect">
              <a:avLst/>
            </a:prstGeom>
            <a:solidFill>
              <a:schemeClr val="accent1"/>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8" name="Rectangle 17"/>
            <p:cNvSpPr/>
            <p:nvPr userDrawn="1"/>
          </p:nvSpPr>
          <p:spPr bwMode="gray">
            <a:xfrm>
              <a:off x="10179174" y="0"/>
              <a:ext cx="1008000" cy="685599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2" name="Rectangle 21"/>
            <p:cNvSpPr/>
            <p:nvPr userDrawn="1"/>
          </p:nvSpPr>
          <p:spPr bwMode="gray">
            <a:xfrm>
              <a:off x="9171173" y="0"/>
              <a:ext cx="1008000" cy="685599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a:ln>
                  <a:noFill/>
                </a:ln>
                <a:effectLst/>
                <a:uLnTx/>
                <a:uFillTx/>
                <a:ea typeface="Arial Unicode MS" pitchFamily="34" charset="-128"/>
                <a:cs typeface="Arial Unicode MS" pitchFamily="34" charset="-128"/>
              </a:endParaRPr>
            </a:p>
          </p:txBody>
        </p:sp>
      </p:gr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000" y="6217668"/>
            <a:ext cx="1578462" cy="360000"/>
          </a:xfrm>
          <a:prstGeom prst="rect">
            <a:avLst/>
          </a:prstGeom>
        </p:spPr>
      </p:pic>
    </p:spTree>
    <p:extLst>
      <p:ext uri="{BB962C8B-B14F-4D97-AF65-F5344CB8AC3E}">
        <p14:creationId xmlns:p14="http://schemas.microsoft.com/office/powerpoint/2010/main" val="1982410628"/>
      </p:ext>
    </p:extLst>
  </p:cSld>
  <p:clrMapOvr>
    <a:masterClrMapping/>
  </p:clrMapOvr>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504000" y="1620000"/>
            <a:ext cx="11185200" cy="4230000"/>
          </a:xfrm>
          <a:solidFill>
            <a:schemeClr val="tx2">
              <a:alpha val="70000"/>
            </a:schemeClr>
          </a:solidFill>
        </p:spPr>
        <p:txBody>
          <a:bodyPr tIns="1368000"/>
          <a:lstStyle>
            <a:lvl1pPr algn="ctr">
              <a:defRPr sz="1400" b="0"/>
            </a:lvl1pPr>
          </a:lstStyle>
          <a:p>
            <a:pPr lvl="0"/>
            <a:r>
              <a:rPr lang="en-US" dirty="0"/>
              <a:t>Click to add content</a:t>
            </a:r>
          </a:p>
        </p:txBody>
      </p:sp>
      <p:sp>
        <p:nvSpPr>
          <p:cNvPr id="2" name="Title 1"/>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4186098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with motion band">
    <p:spTree>
      <p:nvGrpSpPr>
        <p:cNvPr id="1" name=""/>
        <p:cNvGrpSpPr/>
        <p:nvPr/>
      </p:nvGrpSpPr>
      <p:grpSpPr>
        <a:xfrm>
          <a:off x="0" y="0"/>
          <a:ext cx="0" cy="0"/>
          <a:chOff x="0" y="0"/>
          <a:chExt cx="0" cy="0"/>
        </a:xfrm>
      </p:grpSpPr>
      <p:sp>
        <p:nvSpPr>
          <p:cNvPr id="7" name="Rectangle 6"/>
          <p:cNvSpPr/>
          <p:nvPr userDrawn="1"/>
        </p:nvSpPr>
        <p:spPr bwMode="gray">
          <a:xfrm>
            <a:off x="236220" y="1142735"/>
            <a:ext cx="11795760" cy="220929"/>
          </a:xfrm>
          <a:prstGeom prst="rect">
            <a:avLst/>
          </a:prstGeom>
          <a:solidFill>
            <a:schemeClr val="bg1"/>
          </a:solidFill>
          <a:ln w="6350" algn="ctr">
            <a:noFill/>
            <a:miter lim="800000"/>
            <a:headEnd/>
            <a:tailEnd/>
          </a:ln>
        </p:spPr>
        <p:txBody>
          <a:bodyPr lIns="89979" tIns="71983" rIns="89979" bIns="71983"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379248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218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spTree>
      <p:nvGrpSpPr>
        <p:cNvPr id="1" name=""/>
        <p:cNvGrpSpPr/>
        <p:nvPr/>
      </p:nvGrpSpPr>
      <p:grpSpPr>
        <a:xfrm>
          <a:off x="0" y="0"/>
          <a:ext cx="0" cy="0"/>
          <a:chOff x="0" y="0"/>
          <a:chExt cx="0" cy="0"/>
        </a:xfrm>
      </p:grpSpPr>
      <p:sp>
        <p:nvSpPr>
          <p:cNvPr id="93" name="Contact information"/>
          <p:cNvSpPr>
            <a:spLocks noGrp="1"/>
          </p:cNvSpPr>
          <p:nvPr>
            <p:ph type="body" sz="quarter" idx="10" hasCustomPrompt="1"/>
          </p:nvPr>
        </p:nvSpPr>
        <p:spPr>
          <a:xfrm>
            <a:off x="504000" y="2905487"/>
            <a:ext cx="5328000"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dirty="0"/>
              <a:t>Contact information:</a:t>
            </a:r>
          </a:p>
          <a:p>
            <a:pPr lvl="1"/>
            <a:r>
              <a:rPr lang="en-US" dirty="0"/>
              <a:t>F name L name</a:t>
            </a:r>
          </a:p>
          <a:p>
            <a:pPr lvl="1"/>
            <a:r>
              <a:rPr lang="en-US" dirty="0"/>
              <a:t>Title</a:t>
            </a:r>
          </a:p>
          <a:p>
            <a:pPr lvl="1"/>
            <a:r>
              <a:rPr lang="en-US" dirty="0"/>
              <a:t>Address</a:t>
            </a:r>
          </a:p>
          <a:p>
            <a:pPr lvl="1"/>
            <a:r>
              <a:rPr lang="en-US" dirty="0"/>
              <a:t>Phone number</a:t>
            </a:r>
          </a:p>
        </p:txBody>
      </p:sp>
      <p:sp>
        <p:nvSpPr>
          <p:cNvPr id="2" name="Thank you"/>
          <p:cNvSpPr>
            <a:spLocks noGrp="1"/>
          </p:cNvSpPr>
          <p:nvPr>
            <p:ph type="ctrTitle" hasCustomPrompt="1"/>
          </p:nvPr>
        </p:nvSpPr>
        <p:spPr bwMode="gray">
          <a:xfrm>
            <a:off x="504000" y="1467009"/>
            <a:ext cx="5328000" cy="923116"/>
          </a:xfrm>
        </p:spPr>
        <p:txBody>
          <a:bodyPr anchor="t" anchorCtr="0">
            <a:noAutofit/>
          </a:bodyPr>
          <a:lstStyle>
            <a:lvl1pPr>
              <a:defRPr sz="5500">
                <a:solidFill>
                  <a:schemeClr val="accent1"/>
                </a:solidFill>
                <a:latin typeface="+mj-lt"/>
              </a:defRPr>
            </a:lvl1pPr>
          </a:lstStyle>
          <a:p>
            <a:r>
              <a:rPr lang="en-US" dirty="0"/>
              <a:t>Thank you.</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000" y="5994000"/>
            <a:ext cx="1578462" cy="360000"/>
          </a:xfrm>
          <a:prstGeom prst="rect">
            <a:avLst/>
          </a:prstGeom>
        </p:spPr>
      </p:pic>
    </p:spTree>
    <p:extLst>
      <p:ext uri="{BB962C8B-B14F-4D97-AF65-F5344CB8AC3E}">
        <p14:creationId xmlns:p14="http://schemas.microsoft.com/office/powerpoint/2010/main" val="781090314"/>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sp>
        <p:nvSpPr>
          <p:cNvPr id="4" name="TextBox 3"/>
          <p:cNvSpPr txBox="1"/>
          <p:nvPr/>
        </p:nvSpPr>
        <p:spPr bwMode="gray">
          <a:xfrm>
            <a:off x="503999" y="1620000"/>
            <a:ext cx="11185200" cy="3153980"/>
          </a:xfrm>
          <a:prstGeom prst="rect">
            <a:avLst/>
          </a:prstGeom>
          <a:noFill/>
        </p:spPr>
        <p:txBody>
          <a:bodyPr wrap="square" lIns="0" tIns="0" rIns="0" bIns="0" rtlCol="0">
            <a:spAutoFit/>
          </a:bodyPr>
          <a:lstStyle/>
          <a:p>
            <a:pPr>
              <a:spcBef>
                <a:spcPts val="1200"/>
              </a:spcBef>
            </a:pPr>
            <a:r>
              <a:rPr lang="en-US" sz="1100" kern="1200" dirty="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1200"/>
              </a:spcBef>
            </a:pPr>
            <a:r>
              <a:rPr lang="en-US" sz="1100" kern="1200" dirty="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of other software vendors. National product specifications may vary.</a:t>
            </a:r>
          </a:p>
          <a:p>
            <a:pPr>
              <a:spcBef>
                <a:spcPts val="1200"/>
              </a:spcBef>
            </a:pPr>
            <a:r>
              <a:rPr lang="en-US" sz="1100" kern="1200" dirty="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set forth in the express warranty statements accompanying such products and services, if any. Nothing herein should be construed as constituting an additional warranty. </a:t>
            </a:r>
          </a:p>
          <a:p>
            <a:pPr>
              <a:spcBef>
                <a:spcPts val="1200"/>
              </a:spcBef>
            </a:pPr>
            <a:r>
              <a:rPr lang="en-US" sz="1100" kern="1200" dirty="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1200"/>
              </a:spcBef>
            </a:pPr>
            <a:r>
              <a:rPr lang="en-US" sz="1100" kern="1200" dirty="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in Germany and other countries. All other product and service names mentioned are the trademarks of their respective companies.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See </a:t>
            </a:r>
            <a:r>
              <a:rPr lang="en-US" sz="1100" kern="1200" dirty="0">
                <a:solidFill>
                  <a:schemeClr val="tx2"/>
                </a:solidFill>
                <a:latin typeface="Arial"/>
                <a:ea typeface="Arial Unicode MS" panose="020B0604020202020204" pitchFamily="34" charset="-128"/>
                <a:cs typeface="+mn-cs"/>
                <a:hlinkClick r:id="rId2"/>
              </a:rPr>
              <a:t>http://global.sap.com/corporate-en/legal/copyright/index.epx</a:t>
            </a:r>
            <a:r>
              <a:rPr lang="en-US" sz="1100" kern="1200" dirty="0">
                <a:solidFill>
                  <a:schemeClr val="tx2"/>
                </a:solidFill>
                <a:latin typeface="Arial"/>
                <a:ea typeface="Arial Unicode MS" panose="020B0604020202020204" pitchFamily="34" charset="-128"/>
                <a:cs typeface="+mn-cs"/>
              </a:rPr>
              <a:t> </a:t>
            </a:r>
            <a:r>
              <a:rPr lang="en-US" sz="1100" kern="1200" dirty="0">
                <a:solidFill>
                  <a:schemeClr val="tx1"/>
                </a:solidFill>
                <a:latin typeface="Arial"/>
                <a:ea typeface="Arial Unicode MS" panose="020B0604020202020204" pitchFamily="34" charset="-128"/>
                <a:cs typeface="+mn-cs"/>
              </a:rPr>
              <a:t>for additional trademark information and notices.</a:t>
            </a:r>
          </a:p>
        </p:txBody>
      </p:sp>
      <p:sp>
        <p:nvSpPr>
          <p:cNvPr id="5" name="TextBox 4"/>
          <p:cNvSpPr txBox="1"/>
          <p:nvPr userDrawn="1"/>
        </p:nvSpPr>
        <p:spPr bwMode="gray">
          <a:xfrm>
            <a:off x="504000" y="719834"/>
            <a:ext cx="9540674" cy="369246"/>
          </a:xfrm>
          <a:prstGeom prst="rect">
            <a:avLst/>
          </a:prstGeom>
        </p:spPr>
        <p:txBody>
          <a:bodyPr vert="horz" wrap="square" lIns="0" tIns="0" rIns="0" bIns="0" rtlCol="0" anchor="t" anchorCtr="0">
            <a:spAutoFit/>
          </a:bodyPr>
          <a:lstStyle>
            <a:lvl1pPr>
              <a:spcBef>
                <a:spcPct val="0"/>
              </a:spcBef>
              <a:buNone/>
              <a:defRPr sz="2400" b="1" baseline="0">
                <a:latin typeface="+mj-lt"/>
                <a:ea typeface="+mj-ea"/>
                <a:cs typeface="+mj-cs"/>
              </a:defRPr>
            </a:lvl1pPr>
          </a:lstStyle>
          <a:p>
            <a:pPr lvl="0"/>
            <a:r>
              <a:rPr lang="en-US" sz="2400" b="0" noProof="0" dirty="0"/>
              <a:t>© 2018 SAP SE or an SAP affiliate company. All rights reserved.</a:t>
            </a:r>
          </a:p>
        </p:txBody>
      </p:sp>
      <p:grpSp>
        <p:nvGrpSpPr>
          <p:cNvPr id="16" name="Group 15"/>
          <p:cNvGrpSpPr/>
          <p:nvPr userDrawn="1"/>
        </p:nvGrpSpPr>
        <p:grpSpPr>
          <a:xfrm>
            <a:off x="0" y="0"/>
            <a:ext cx="12196800" cy="251942"/>
            <a:chOff x="0" y="0"/>
            <a:chExt cx="12196800" cy="251942"/>
          </a:xfrm>
        </p:grpSpPr>
        <p:sp>
          <p:nvSpPr>
            <p:cNvPr id="17" name="Rectangle 16"/>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a:ln>
                  <a:noFill/>
                </a:ln>
                <a:effectLst/>
                <a:uLnTx/>
                <a:uFillTx/>
                <a:ea typeface="Arial Unicode MS" pitchFamily="34" charset="-128"/>
                <a:cs typeface="Arial Unicode MS" pitchFamily="34" charset="-128"/>
              </a:endParaRPr>
            </a:p>
          </p:txBody>
        </p:sp>
        <p:grpSp>
          <p:nvGrpSpPr>
            <p:cNvPr id="18" name="Secondary Motion Band"/>
            <p:cNvGrpSpPr/>
            <p:nvPr userDrawn="1"/>
          </p:nvGrpSpPr>
          <p:grpSpPr>
            <a:xfrm>
              <a:off x="10683752" y="0"/>
              <a:ext cx="1513048" cy="251942"/>
              <a:chOff x="10682127" y="0"/>
              <a:chExt cx="1513048" cy="252000"/>
            </a:xfrm>
          </p:grpSpPr>
          <p:sp>
            <p:nvSpPr>
              <p:cNvPr id="19" name="Rectangle 18"/>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0" name="Rectangle 19"/>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1" name="Rectangle 2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4519251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opyright german">
    <p:spTree>
      <p:nvGrpSpPr>
        <p:cNvPr id="1" name=""/>
        <p:cNvGrpSpPr/>
        <p:nvPr/>
      </p:nvGrpSpPr>
      <p:grpSpPr>
        <a:xfrm>
          <a:off x="0" y="0"/>
          <a:ext cx="0" cy="0"/>
          <a:chOff x="0" y="0"/>
          <a:chExt cx="0" cy="0"/>
        </a:xfrm>
      </p:grpSpPr>
      <p:sp>
        <p:nvSpPr>
          <p:cNvPr id="4" name="TextBox 3"/>
          <p:cNvSpPr txBox="1"/>
          <p:nvPr userDrawn="1"/>
        </p:nvSpPr>
        <p:spPr bwMode="gray">
          <a:xfrm>
            <a:off x="504000" y="1620000"/>
            <a:ext cx="11185200" cy="3830931"/>
          </a:xfrm>
          <a:prstGeom prst="rect">
            <a:avLst/>
          </a:prstGeom>
          <a:noFill/>
        </p:spPr>
        <p:txBody>
          <a:bodyPr wrap="square" lIns="0" tIns="0" rIns="0" bIns="0" rtlCol="0">
            <a:spAutoFit/>
          </a:bodyPr>
          <a:lstStyle/>
          <a:p>
            <a:pPr>
              <a:spcBef>
                <a:spcPts val="1200"/>
              </a:spcBef>
            </a:pPr>
            <a:r>
              <a:rPr lang="en-US" sz="1100" kern="1200" noProof="0" dirty="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1200"/>
              </a:spcBef>
            </a:pPr>
            <a:r>
              <a:rPr lang="en-US" sz="1100" kern="1200" noProof="0" dirty="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1200"/>
              </a:spcBef>
            </a:pPr>
            <a:r>
              <a:rPr lang="en-US" sz="1100" kern="1200" noProof="0" dirty="0">
                <a:solidFill>
                  <a:schemeClr val="tx1"/>
                </a:solidFill>
                <a:effectLst/>
                <a:latin typeface="Arial"/>
                <a:ea typeface="+mn-ea"/>
                <a:cs typeface="+mn-cs"/>
              </a:rPr>
              <a:t>Die vorliegenden Unterlagen werden von der SAP SE oder einem SAP-Konzernunternehmen bereitgestellt und dienen ausschließlich zu Informationszwecken. </a:t>
            </a:r>
            <a:br>
              <a:rPr lang="en-US" sz="1100" kern="1200" noProof="0" dirty="0">
                <a:solidFill>
                  <a:schemeClr val="tx1"/>
                </a:solidFill>
                <a:effectLst/>
                <a:latin typeface="Arial"/>
                <a:ea typeface="+mn-ea"/>
                <a:cs typeface="+mn-cs"/>
              </a:rPr>
            </a:br>
            <a:r>
              <a:rPr lang="en-US" sz="1100" kern="1200" noProof="0" dirty="0">
                <a:solidFill>
                  <a:schemeClr val="tx1"/>
                </a:solidFill>
                <a:effectLst/>
                <a:latin typeface="Arial"/>
                <a:ea typeface="+mn-ea"/>
                <a:cs typeface="+mn-cs"/>
              </a:rPr>
              <a:t>Die SAP SE oder ihre Konzernunternehmen übernehmen keinerlei Haftung oder Gewährleistung für Fehler oder Unvollständigkeiten in dieser Publikation. </a:t>
            </a:r>
            <a:br>
              <a:rPr lang="en-US" sz="1100" kern="1200" noProof="0" dirty="0">
                <a:solidFill>
                  <a:schemeClr val="tx1"/>
                </a:solidFill>
                <a:effectLst/>
                <a:latin typeface="Arial"/>
                <a:ea typeface="+mn-ea"/>
                <a:cs typeface="+mn-cs"/>
              </a:rPr>
            </a:br>
            <a:r>
              <a:rPr lang="en-US" sz="1100" kern="1200" noProof="0" dirty="0">
                <a:solidFill>
                  <a:schemeClr val="tx1"/>
                </a:solidFill>
                <a:effectLst/>
                <a:latin typeface="Arial"/>
                <a:ea typeface="+mn-ea"/>
                <a:cs typeface="+mn-cs"/>
              </a:rPr>
              <a:t>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1200"/>
              </a:spcBef>
            </a:pPr>
            <a:r>
              <a:rPr lang="en-US" sz="1100" kern="1200" noProof="0" dirty="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tatsächlichen Ergebnisse von den Erwartungen abweichen können. Dem Leser wird empfohlen, diesen vorausschauenden Aussagen kein übertriebenes Vertrauen zu schenken und sich bei Kaufentscheidungen nicht auf sie zu stützen.</a:t>
            </a:r>
          </a:p>
          <a:p>
            <a:pPr>
              <a:spcBef>
                <a:spcPts val="1200"/>
              </a:spcBef>
            </a:pPr>
            <a:r>
              <a:rPr lang="en-US" sz="1100" kern="1200" noProof="0" dirty="0">
                <a:solidFill>
                  <a:schemeClr val="tx1"/>
                </a:solidFill>
                <a:effectLst/>
                <a:latin typeface="Arial"/>
                <a:ea typeface="+mn-ea"/>
                <a:cs typeface="+mn-cs"/>
              </a:rPr>
              <a:t>SAP und andere in diesem Dokument erwähnte Produkte und Dienstleistungen von SAP sowie die dazugehörigen Logos sind Marken oder eingetragene Marken der SAP SE </a:t>
            </a:r>
            <a:br>
              <a:rPr lang="en-US" sz="1100" kern="1200" noProof="0" dirty="0">
                <a:solidFill>
                  <a:schemeClr val="tx1"/>
                </a:solidFill>
                <a:effectLst/>
                <a:latin typeface="Arial"/>
                <a:ea typeface="+mn-ea"/>
                <a:cs typeface="+mn-cs"/>
              </a:rPr>
            </a:br>
            <a:r>
              <a:rPr lang="en-US" sz="1100" kern="1200" noProof="0" dirty="0">
                <a:solidFill>
                  <a:schemeClr val="tx1"/>
                </a:solidFill>
                <a:effectLst/>
                <a:latin typeface="Arial"/>
                <a:ea typeface="+mn-ea"/>
                <a:cs typeface="+mn-cs"/>
              </a:rPr>
              <a:t>(oder von einem SAP-Konzernunternehmen) in Deutschland und verschiedenen anderen Ländern weltweit. Alle anderen Namen von Produkten und Dienstleistungen sind Marken der jeweiligen Firmen. </a:t>
            </a:r>
            <a:br>
              <a:rPr lang="en-US" sz="1100" kern="1200" noProof="0" dirty="0">
                <a:solidFill>
                  <a:schemeClr val="tx1"/>
                </a:solidFill>
                <a:effectLst/>
                <a:latin typeface="Arial"/>
                <a:ea typeface="+mn-ea"/>
                <a:cs typeface="+mn-cs"/>
              </a:rPr>
            </a:br>
            <a:r>
              <a:rPr lang="en-US" sz="1100" kern="1200" noProof="0" dirty="0">
                <a:solidFill>
                  <a:schemeClr val="tx1"/>
                </a:solidFill>
                <a:effectLst/>
                <a:latin typeface="Arial"/>
                <a:ea typeface="+mn-ea"/>
                <a:cs typeface="+mn-cs"/>
              </a:rPr>
              <a:t>Zusätzliche Informationen zur Marke und Vermerke finden Sie auf der Seite </a:t>
            </a:r>
            <a:r>
              <a:rPr lang="en-US" sz="1100" kern="1200" noProof="0" dirty="0">
                <a:solidFill>
                  <a:schemeClr val="tx1"/>
                </a:solidFill>
                <a:effectLst/>
                <a:latin typeface="Arial"/>
                <a:ea typeface="+mn-ea"/>
                <a:cs typeface="+mn-cs"/>
                <a:hlinkClick r:id="rId2"/>
              </a:rPr>
              <a:t>http://www.sap.com/corporate-de/legal/copyright/index.epx</a:t>
            </a:r>
            <a:endParaRPr lang="en-US" sz="1100" kern="1200" noProof="0" dirty="0">
              <a:solidFill>
                <a:schemeClr val="tx1"/>
              </a:solidFill>
              <a:effectLst/>
              <a:latin typeface="Arial"/>
              <a:ea typeface="+mn-ea"/>
              <a:cs typeface="+mn-cs"/>
            </a:endParaRPr>
          </a:p>
        </p:txBody>
      </p:sp>
      <p:sp>
        <p:nvSpPr>
          <p:cNvPr id="5" name="TextBox 4"/>
          <p:cNvSpPr txBox="1"/>
          <p:nvPr userDrawn="1"/>
        </p:nvSpPr>
        <p:spPr bwMode="gray">
          <a:xfrm>
            <a:off x="504000" y="719834"/>
            <a:ext cx="11185200" cy="369246"/>
          </a:xfrm>
          <a:prstGeom prst="rect">
            <a:avLst/>
          </a:prstGeom>
        </p:spPr>
        <p:txBody>
          <a:bodyPr vert="horz" wrap="square" lIns="0" tIns="0" rIns="0" bIns="0" rtlCol="0" anchor="t" anchorCtr="0">
            <a:spAutoFit/>
          </a:bodyPr>
          <a:lstStyle>
            <a:lvl1pPr>
              <a:spcBef>
                <a:spcPct val="0"/>
              </a:spcBef>
              <a:buNone/>
              <a:defRPr sz="2400" b="1" baseline="0">
                <a:latin typeface="+mj-lt"/>
                <a:ea typeface="+mj-ea"/>
                <a:cs typeface="+mj-cs"/>
              </a:defRPr>
            </a:lvl1pPr>
          </a:lstStyle>
          <a:p>
            <a:pPr lvl="0"/>
            <a:r>
              <a:rPr lang="en-US" sz="2400" b="0" noProof="0" dirty="0"/>
              <a:t>© 2018 SAP SE oder ein SAP-Konzernunternehmen. Alle Rechte vorbehalten.</a:t>
            </a:r>
          </a:p>
        </p:txBody>
      </p:sp>
      <p:grpSp>
        <p:nvGrpSpPr>
          <p:cNvPr id="16" name="Group 15"/>
          <p:cNvGrpSpPr/>
          <p:nvPr userDrawn="1"/>
        </p:nvGrpSpPr>
        <p:grpSpPr>
          <a:xfrm>
            <a:off x="0" y="0"/>
            <a:ext cx="12196800" cy="251942"/>
            <a:chOff x="0" y="0"/>
            <a:chExt cx="12196800" cy="251942"/>
          </a:xfrm>
        </p:grpSpPr>
        <p:sp>
          <p:nvSpPr>
            <p:cNvPr id="17" name="Rectangle 16"/>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a:ln>
                  <a:noFill/>
                </a:ln>
                <a:effectLst/>
                <a:uLnTx/>
                <a:uFillTx/>
                <a:ea typeface="Arial Unicode MS" pitchFamily="34" charset="-128"/>
                <a:cs typeface="Arial Unicode MS" pitchFamily="34" charset="-128"/>
              </a:endParaRPr>
            </a:p>
          </p:txBody>
        </p:sp>
        <p:grpSp>
          <p:nvGrpSpPr>
            <p:cNvPr id="18" name="Secondary Motion Band"/>
            <p:cNvGrpSpPr/>
            <p:nvPr userDrawn="1"/>
          </p:nvGrpSpPr>
          <p:grpSpPr>
            <a:xfrm>
              <a:off x="10683752" y="0"/>
              <a:ext cx="1513048" cy="251942"/>
              <a:chOff x="10682127" y="0"/>
              <a:chExt cx="1513048" cy="252000"/>
            </a:xfrm>
          </p:grpSpPr>
          <p:sp>
            <p:nvSpPr>
              <p:cNvPr id="19" name="Rectangle 18"/>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0" name="Rectangle 19"/>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1" name="Rectangle 2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19118627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04001" y="503884"/>
            <a:ext cx="11186476" cy="615410"/>
          </a:xfrm>
        </p:spPr>
        <p:txBody>
          <a:bodyPr/>
          <a:lstStyle>
            <a:lvl1pPr>
              <a:defRPr sz="3999"/>
            </a:lvl1pPr>
          </a:lstStyle>
          <a:p>
            <a:r>
              <a:rPr lang="en-US" sz="4000" b="1">
                <a:solidFill>
                  <a:schemeClr val="bg2">
                    <a:lumMod val="25000"/>
                  </a:schemeClr>
                </a:solidFill>
                <a:latin typeface="Arial" charset="0"/>
                <a:ea typeface="Arial" charset="0"/>
                <a:cs typeface="Arial" charset="0"/>
              </a:rPr>
              <a:t>Short Slide Title</a:t>
            </a:r>
            <a:endParaRPr lang="en-US"/>
          </a:p>
        </p:txBody>
      </p:sp>
      <p:sp>
        <p:nvSpPr>
          <p:cNvPr id="7" name="Text Placeholder 3"/>
          <p:cNvSpPr>
            <a:spLocks noGrp="1"/>
          </p:cNvSpPr>
          <p:nvPr>
            <p:ph type="body" sz="quarter" idx="13" hasCustomPrompt="1"/>
          </p:nvPr>
        </p:nvSpPr>
        <p:spPr>
          <a:xfrm>
            <a:off x="323462" y="1284926"/>
            <a:ext cx="11545738" cy="265052"/>
          </a:xfrm>
        </p:spPr>
        <p:txBody>
          <a:bodyPr/>
          <a:lstStyle>
            <a:lvl1pPr>
              <a:defRPr sz="1600" baseline="0">
                <a:solidFill>
                  <a:schemeClr val="bg2">
                    <a:lumMod val="25000"/>
                  </a:schemeClr>
                </a:solidFill>
                <a:latin typeface="+mn-lt"/>
              </a:defRPr>
            </a:lvl1pPr>
          </a:lstStyle>
          <a:p>
            <a:pPr lvl="0"/>
            <a:r>
              <a:rPr lang="en-US" sz="1600" noProof="0">
                <a:latin typeface="+mn-lt"/>
              </a:rPr>
              <a:t>Some catchy sub title goes here</a:t>
            </a:r>
            <a:endParaRPr lang="en-US" noProof="0"/>
          </a:p>
        </p:txBody>
      </p:sp>
      <p:sp>
        <p:nvSpPr>
          <p:cNvPr id="8" name="Footer Placeholder 4"/>
          <p:cNvSpPr>
            <a:spLocks noGrp="1"/>
          </p:cNvSpPr>
          <p:nvPr>
            <p:ph type="ftr" sz="quarter" idx="3"/>
          </p:nvPr>
        </p:nvSpPr>
        <p:spPr>
          <a:xfrm>
            <a:off x="10505343" y="6568014"/>
            <a:ext cx="1007674" cy="259446"/>
          </a:xfrm>
          <a:prstGeom prst="rect">
            <a:avLst/>
          </a:prstGeom>
        </p:spPr>
        <p:txBody>
          <a:bodyPr vert="horz" lIns="91440" tIns="45720" rIns="91440" bIns="45720" rtlCol="0" anchor="ctr"/>
          <a:lstStyle>
            <a:lvl1pPr marL="0" algn="r" defTabSz="1088558" rtl="0" eaLnBrk="1" latinLnBrk="0" hangingPunct="1">
              <a:defRPr lang="en-US" sz="1000" kern="1200" smtClean="0">
                <a:solidFill>
                  <a:schemeClr val="tx1">
                    <a:lumMod val="65000"/>
                    <a:lumOff val="35000"/>
                  </a:schemeClr>
                </a:solidFill>
                <a:latin typeface="Arial" charset="0"/>
                <a:ea typeface="Arial" charset="0"/>
                <a:cs typeface="Arial" charset="0"/>
              </a:defRPr>
            </a:lvl1pPr>
          </a:lstStyle>
          <a:p>
            <a:r>
              <a:rPr lang="de-DE"/>
              <a:t>Confidential</a:t>
            </a:r>
          </a:p>
        </p:txBody>
      </p:sp>
      <p:sp>
        <p:nvSpPr>
          <p:cNvPr id="9" name="Slide Number Placeholder 11"/>
          <p:cNvSpPr>
            <a:spLocks noGrp="1"/>
          </p:cNvSpPr>
          <p:nvPr>
            <p:ph type="sldNum" sz="quarter" idx="4"/>
          </p:nvPr>
        </p:nvSpPr>
        <p:spPr>
          <a:xfrm>
            <a:off x="11513018" y="6572768"/>
            <a:ext cx="356183" cy="249938"/>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l" defTabSz="1088776" rtl="0" eaLnBrk="1" fontAlgn="auto" latinLnBrk="0" hangingPunct="1">
              <a:lnSpc>
                <a:spcPct val="100000"/>
              </a:lnSpc>
              <a:spcBef>
                <a:spcPts val="0"/>
              </a:spcBef>
              <a:spcAft>
                <a:spcPts val="0"/>
              </a:spcAft>
              <a:buClrTx/>
              <a:buSzTx/>
              <a:buFontTx/>
              <a:buNone/>
              <a:tabLst/>
              <a:defRPr/>
            </a:pPr>
            <a:fld id="{52D116E8-C1B7-4800-ACA1-0CD42BEC2FD7}" type="slidenum">
              <a:rPr kumimoji="0" lang="en-US" sz="1000" b="0" i="0" u="none" strike="noStrike" kern="1200" cap="none" spc="0" normalizeH="0" baseline="0" noProof="0" smtClean="0">
                <a:ln>
                  <a:noFill/>
                </a:ln>
                <a:solidFill>
                  <a:srgbClr val="CCCCCC">
                    <a:lumMod val="25000"/>
                  </a:srgbClr>
                </a:solidFill>
                <a:effectLst/>
                <a:uLnTx/>
                <a:uFillTx/>
                <a:latin typeface="Arial"/>
                <a:ea typeface="+mn-ea"/>
                <a:cs typeface="+mn-cs"/>
              </a:rPr>
              <a:pPr marL="0" marR="0" lvl="0" indent="0" algn="l" defTabSz="1088776" rtl="0" eaLnBrk="1" fontAlgn="auto" latinLnBrk="0" hangingPunct="1">
                <a:lnSpc>
                  <a:spcPct val="100000"/>
                </a:lnSpc>
                <a:spcBef>
                  <a:spcPts val="0"/>
                </a:spcBef>
                <a:spcAft>
                  <a:spcPts val="0"/>
                </a:spcAft>
                <a:buClrTx/>
                <a:buSzTx/>
                <a:buFontTx/>
                <a:buNone/>
                <a:tabLst/>
                <a:defRPr/>
              </a:pPr>
              <a:t>‹#›</a:t>
            </a:fld>
            <a:endParaRPr lang="de-DE"/>
          </a:p>
        </p:txBody>
      </p:sp>
    </p:spTree>
    <p:extLst>
      <p:ext uri="{BB962C8B-B14F-4D97-AF65-F5344CB8AC3E}">
        <p14:creationId xmlns:p14="http://schemas.microsoft.com/office/powerpoint/2010/main" val="2437137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spTree>
      <p:nvGrpSpPr>
        <p:cNvPr id="1" name=""/>
        <p:cNvGrpSpPr/>
        <p:nvPr/>
      </p:nvGrpSpPr>
      <p:grpSpPr>
        <a:xfrm>
          <a:off x="0" y="0"/>
          <a:ext cx="0" cy="0"/>
          <a:chOff x="0" y="0"/>
          <a:chExt cx="0" cy="0"/>
        </a:xfrm>
      </p:grpSpPr>
      <p:sp>
        <p:nvSpPr>
          <p:cNvPr id="24" name="Classification"/>
          <p:cNvSpPr txBox="1"/>
          <p:nvPr userDrawn="1"/>
        </p:nvSpPr>
        <p:spPr>
          <a:xfrm>
            <a:off x="288000" y="5093865"/>
            <a:ext cx="4204855"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dirty="0"/>
              <a:t>EXTERNAL</a:t>
            </a:r>
          </a:p>
        </p:txBody>
      </p:sp>
      <p:sp>
        <p:nvSpPr>
          <p:cNvPr id="6" name="Speaker"/>
          <p:cNvSpPr>
            <a:spLocks noGrp="1"/>
          </p:cNvSpPr>
          <p:nvPr userDrawn="1">
            <p:ph type="subTitle" idx="1" hasCustomPrompt="1"/>
          </p:nvPr>
        </p:nvSpPr>
        <p:spPr bwMode="gray">
          <a:xfrm>
            <a:off x="288001" y="4268503"/>
            <a:ext cx="637343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2017</a:t>
            </a:r>
          </a:p>
        </p:txBody>
      </p:sp>
      <p:sp>
        <p:nvSpPr>
          <p:cNvPr id="10" name="Presentation Title"/>
          <p:cNvSpPr>
            <a:spLocks noGrp="1"/>
          </p:cNvSpPr>
          <p:nvPr>
            <p:ph type="body" sz="quarter" idx="14" hasCustomPrompt="1"/>
          </p:nvPr>
        </p:nvSpPr>
        <p:spPr>
          <a:xfrm>
            <a:off x="288001" y="2706317"/>
            <a:ext cx="6373430" cy="997196"/>
          </a:xfrm>
        </p:spPr>
        <p:txBody>
          <a:bodyPr wrap="square">
            <a:noAutofit/>
          </a:bodyPr>
          <a:lstStyle>
            <a:lvl1pPr>
              <a:lnSpc>
                <a:spcPct val="90000"/>
              </a:lnSpc>
              <a:spcBef>
                <a:spcPts val="0"/>
              </a:spcBef>
              <a:defRPr sz="3600" b="1" baseline="0"/>
            </a:lvl1pPr>
          </a:lstStyle>
          <a:p>
            <a:pPr lvl="0"/>
            <a:r>
              <a:rPr lang="en-US" dirty="0"/>
              <a:t>Title Goes Here </a:t>
            </a:r>
            <a:br>
              <a:rPr lang="en-US" dirty="0"/>
            </a:br>
            <a:r>
              <a:rPr lang="en-US" dirty="0"/>
              <a:t>and Here and Here.</a:t>
            </a:r>
          </a:p>
        </p:txBody>
      </p:sp>
      <p:sp>
        <p:nvSpPr>
          <p:cNvPr id="7" name="Picture Placeholder 6"/>
          <p:cNvSpPr>
            <a:spLocks noGrp="1"/>
          </p:cNvSpPr>
          <p:nvPr>
            <p:ph type="pic" sz="quarter" idx="16"/>
          </p:nvPr>
        </p:nvSpPr>
        <p:spPr>
          <a:xfrm>
            <a:off x="6954855" y="963000"/>
            <a:ext cx="4932000" cy="4932000"/>
          </a:xfrm>
        </p:spPr>
        <p:txBody>
          <a:bodyPr/>
          <a:lstStyle/>
          <a:p>
            <a:r>
              <a:rPr lang="en-US" dirty="0"/>
              <a:t>Drag picture to placeholder or click icon to add</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000" y="6217668"/>
            <a:ext cx="1578462" cy="360000"/>
          </a:xfrm>
          <a:prstGeom prst="rect">
            <a:avLst/>
          </a:prstGeom>
        </p:spPr>
      </p:pic>
    </p:spTree>
    <p:extLst>
      <p:ext uri="{BB962C8B-B14F-4D97-AF65-F5344CB8AC3E}">
        <p14:creationId xmlns:p14="http://schemas.microsoft.com/office/powerpoint/2010/main" val="3048046299"/>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4000" y="1620000"/>
            <a:ext cx="11185200" cy="4230000"/>
          </a:xfrm>
        </p:spPr>
        <p:txBody>
          <a:bodyPr>
            <a:no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1859360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gray">
          <a:xfrm>
            <a:off x="504000" y="3090446"/>
            <a:ext cx="11185200" cy="677108"/>
          </a:xfrm>
        </p:spPr>
        <p:txBody>
          <a:bodyPr anchor="ctr" anchorCtr="0">
            <a:noAutofit/>
          </a:bodyPr>
          <a:lstStyle>
            <a:lvl1pPr>
              <a:defRPr sz="4400">
                <a:solidFill>
                  <a:schemeClr val="tx1"/>
                </a:solidFill>
                <a:latin typeface="+mj-lt"/>
              </a:defRPr>
            </a:lvl1pPr>
          </a:lstStyle>
          <a:p>
            <a:r>
              <a:rPr lang="en-US" dirty="0"/>
              <a:t>Divider page</a:t>
            </a:r>
          </a:p>
        </p:txBody>
      </p:sp>
    </p:spTree>
    <p:extLst>
      <p:ext uri="{BB962C8B-B14F-4D97-AF65-F5344CB8AC3E}">
        <p14:creationId xmlns:p14="http://schemas.microsoft.com/office/powerpoint/2010/main" val="410952787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dirty="0"/>
              <a:t>Placeholder for image and illustration scene art</a:t>
            </a:r>
          </a:p>
        </p:txBody>
      </p:sp>
      <p:sp>
        <p:nvSpPr>
          <p:cNvPr id="2" name="Divider text"/>
          <p:cNvSpPr>
            <a:spLocks noGrp="1"/>
          </p:cNvSpPr>
          <p:nvPr>
            <p:ph type="ctrTitle" hasCustomPrompt="1"/>
          </p:nvPr>
        </p:nvSpPr>
        <p:spPr bwMode="gray">
          <a:xfrm>
            <a:off x="504000" y="1375046"/>
            <a:ext cx="11185200" cy="677108"/>
          </a:xfrm>
        </p:spPr>
        <p:txBody>
          <a:bodyPr anchor="t" anchorCtr="0">
            <a:noAutofit/>
          </a:bodyPr>
          <a:lstStyle>
            <a:lvl1pPr>
              <a:defRPr sz="4400">
                <a:solidFill>
                  <a:schemeClr val="tx1"/>
                </a:solidFill>
                <a:latin typeface="+mj-lt"/>
              </a:defRPr>
            </a:lvl1pPr>
          </a:lstStyle>
          <a:p>
            <a:r>
              <a:rPr lang="en-US" dirty="0"/>
              <a:t>Divider page</a:t>
            </a:r>
          </a:p>
        </p:txBody>
      </p:sp>
    </p:spTree>
    <p:extLst>
      <p:ext uri="{BB962C8B-B14F-4D97-AF65-F5344CB8AC3E}">
        <p14:creationId xmlns:p14="http://schemas.microsoft.com/office/powerpoint/2010/main" val="100898527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466743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 column 2"/>
          <p:cNvSpPr>
            <a:spLocks noGrp="1"/>
          </p:cNvSpPr>
          <p:nvPr>
            <p:ph type="body" sz="quarter" idx="10" hasCustomPrompt="1"/>
          </p:nvPr>
        </p:nvSpPr>
        <p:spPr>
          <a:xfrm>
            <a:off x="503999" y="1620000"/>
            <a:ext cx="11186477"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129332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4" name="Text placeholder - column 2"/>
          <p:cNvSpPr>
            <a:spLocks noGrp="1"/>
          </p:cNvSpPr>
          <p:nvPr>
            <p:ph type="body" sz="quarter" idx="10" hasCustomPrompt="1"/>
          </p:nvPr>
        </p:nvSpPr>
        <p:spPr>
          <a:xfrm>
            <a:off x="504000" y="1620000"/>
            <a:ext cx="5328000"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 column 1"/>
          <p:cNvSpPr>
            <a:spLocks noGrp="1"/>
          </p:cNvSpPr>
          <p:nvPr>
            <p:ph type="body" sz="quarter" idx="11" hasCustomPrompt="1"/>
          </p:nvPr>
        </p:nvSpPr>
        <p:spPr>
          <a:xfrm>
            <a:off x="6362477" y="1620000"/>
            <a:ext cx="5328000"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630481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34" name="Slide number"/>
          <p:cNvSpPr txBox="1"/>
          <p:nvPr/>
        </p:nvSpPr>
        <p:spPr bwMode="black">
          <a:xfrm>
            <a:off x="11549413" y="6536751"/>
            <a:ext cx="141064"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dirty="0"/>
          </a:p>
        </p:txBody>
      </p:sp>
      <p:sp>
        <p:nvSpPr>
          <p:cNvPr id="11" name="Classification"/>
          <p:cNvSpPr txBox="1"/>
          <p:nvPr/>
        </p:nvSpPr>
        <p:spPr bwMode="black">
          <a:xfrm>
            <a:off x="2814655" y="6559834"/>
            <a:ext cx="407163" cy="92333"/>
          </a:xfrm>
          <a:prstGeom prst="rect">
            <a:avLst/>
          </a:prstGeom>
          <a:noFill/>
        </p:spPr>
        <p:txBody>
          <a:bodyPr wrap="none" lIns="0" tIns="0" rIns="0" bIns="0" rtlCol="0">
            <a:spAutoFit/>
          </a:bodyPr>
          <a:lstStyle/>
          <a:p>
            <a:pPr marL="0" marR="0" indent="0" algn="l" defTabSz="1088558"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dirty="0">
                <a:solidFill>
                  <a:schemeClr val="tx1"/>
                </a:solidFill>
                <a:latin typeface="Arial"/>
                <a:ea typeface="Arial Unicode MS"/>
                <a:cs typeface="Arial Unicode MS" pitchFamily="34" charset="-128"/>
                <a:sym typeface="Arial"/>
              </a:rPr>
              <a:t>EXTERNAL</a:t>
            </a:r>
          </a:p>
        </p:txBody>
      </p:sp>
      <p:sp>
        <p:nvSpPr>
          <p:cNvPr id="10" name="Copyright"/>
          <p:cNvSpPr txBox="1"/>
          <p:nvPr/>
        </p:nvSpPr>
        <p:spPr bwMode="black">
          <a:xfrm>
            <a:off x="504001" y="6559834"/>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2018 SAP SE or an SAP affiliate company. All rights reserved.  </a:t>
            </a:r>
            <a:r>
              <a:rPr kumimoji="0" lang="en-US" sz="600" b="0" i="0" u="none" kern="0" baseline="0" dirty="0">
                <a:solidFill>
                  <a:schemeClr val="tx1"/>
                </a:solidFill>
                <a:latin typeface="Arial"/>
                <a:ea typeface="Arial Unicode MS"/>
                <a:cs typeface="Arial Unicode MS" pitchFamily="34" charset="-128"/>
                <a:sym typeface="Arial"/>
              </a:rPr>
              <a:t>ǀ</a:t>
            </a:r>
          </a:p>
        </p:txBody>
      </p:sp>
      <p:sp>
        <p:nvSpPr>
          <p:cNvPr id="3" name="Text Placeholder 2"/>
          <p:cNvSpPr>
            <a:spLocks noGrp="1"/>
          </p:cNvSpPr>
          <p:nvPr>
            <p:ph type="body" idx="1"/>
          </p:nvPr>
        </p:nvSpPr>
        <p:spPr bwMode="gray">
          <a:xfrm>
            <a:off x="504001" y="1620000"/>
            <a:ext cx="11186476" cy="4230235"/>
          </a:xfrm>
          <a:prstGeom prst="rect">
            <a:avLst/>
          </a:prstGeom>
        </p:spPr>
        <p:txBody>
          <a:bodyPr vert="horz" lIns="0" tIns="0" rIns="0" bIns="0" rtlCol="0">
            <a:no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1"/>
          <p:cNvSpPr>
            <a:spLocks noGrp="1"/>
          </p:cNvSpPr>
          <p:nvPr>
            <p:ph type="title"/>
          </p:nvPr>
        </p:nvSpPr>
        <p:spPr bwMode="gray">
          <a:xfrm>
            <a:off x="504001" y="504000"/>
            <a:ext cx="11186476" cy="369332"/>
          </a:xfrm>
          <a:prstGeom prst="rect">
            <a:avLst/>
          </a:prstGeom>
        </p:spPr>
        <p:txBody>
          <a:bodyPr vert="horz" wrap="square" lIns="0" tIns="0" rIns="0" bIns="0" rtlCol="0" anchor="t" anchorCtr="0">
            <a:spAutoFit/>
          </a:bodyPr>
          <a:lstStyle/>
          <a:p>
            <a:r>
              <a:rPr lang="en-US" noProof="0" dirty="0"/>
              <a:t>Insert page title (sentence case)</a:t>
            </a:r>
          </a:p>
        </p:txBody>
      </p:sp>
      <p:grpSp>
        <p:nvGrpSpPr>
          <p:cNvPr id="4" name="Group 3"/>
          <p:cNvGrpSpPr/>
          <p:nvPr/>
        </p:nvGrpSpPr>
        <p:grpSpPr>
          <a:xfrm>
            <a:off x="0" y="0"/>
            <a:ext cx="12196800" cy="251942"/>
            <a:chOff x="0" y="0"/>
            <a:chExt cx="12196800" cy="251942"/>
          </a:xfrm>
        </p:grpSpPr>
        <p:sp>
          <p:nvSpPr>
            <p:cNvPr id="13" name="Rectangle 12"/>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a:ln>
                  <a:noFill/>
                </a:ln>
                <a:effectLst/>
                <a:uLnTx/>
                <a:uFillTx/>
                <a:ea typeface="Arial Unicode MS" pitchFamily="34" charset="-128"/>
                <a:cs typeface="Arial Unicode MS" pitchFamily="34" charset="-128"/>
              </a:endParaRPr>
            </a:p>
          </p:txBody>
        </p:sp>
        <p:grpSp>
          <p:nvGrpSpPr>
            <p:cNvPr id="14" name="Secondary Motion Band"/>
            <p:cNvGrpSpPr/>
            <p:nvPr userDrawn="1"/>
          </p:nvGrpSpPr>
          <p:grpSpPr>
            <a:xfrm>
              <a:off x="10683752" y="0"/>
              <a:ext cx="1513048" cy="251942"/>
              <a:chOff x="10682127" y="0"/>
              <a:chExt cx="1513048" cy="252000"/>
            </a:xfrm>
          </p:grpSpPr>
          <p:sp>
            <p:nvSpPr>
              <p:cNvPr id="15" name="Rectangle 14"/>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9" name="Rectangle 18"/>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0" name="Rectangle 19"/>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340829452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5" r:id="rId3"/>
    <p:sldLayoutId id="2147483741" r:id="rId4"/>
    <p:sldLayoutId id="2147483765" r:id="rId5"/>
    <p:sldLayoutId id="2147483767" r:id="rId6"/>
    <p:sldLayoutId id="2147483743" r:id="rId7"/>
    <p:sldLayoutId id="2147483774" r:id="rId8"/>
    <p:sldLayoutId id="2147483745" r:id="rId9"/>
    <p:sldLayoutId id="2147483760" r:id="rId10"/>
    <p:sldLayoutId id="2147483768" r:id="rId11"/>
    <p:sldLayoutId id="2147483769" r:id="rId12"/>
    <p:sldLayoutId id="2147483770" r:id="rId13"/>
    <p:sldLayoutId id="2147483744" r:id="rId14"/>
    <p:sldLayoutId id="2147483757" r:id="rId15"/>
    <p:sldLayoutId id="2147483748" r:id="rId16"/>
    <p:sldLayoutId id="2147483762" r:id="rId17"/>
    <p:sldLayoutId id="2147483771" r:id="rId18"/>
    <p:sldLayoutId id="2147483763" r:id="rId19"/>
    <p:sldLayoutId id="2147483751" r:id="rId20"/>
    <p:sldLayoutId id="2147483753" r:id="rId21"/>
    <p:sldLayoutId id="2147483756" r:id="rId22"/>
    <p:sldLayoutId id="2147483740" r:id="rId23"/>
    <p:sldLayoutId id="2147483754" r:id="rId24"/>
    <p:sldLayoutId id="2147483755" r:id="rId25"/>
    <p:sldLayoutId id="2147483777" r:id="rId26"/>
  </p:sldLayoutIdLst>
  <p:hf hdr="0" ftr="0" dt="0"/>
  <p:txStyles>
    <p:titleStyle>
      <a:lvl1pPr algn="l" defTabSz="1088558"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hyperlink" Target="http://www.sap.com/blockchain" TargetMode="External"/><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D713752-01FD-B647-91F8-326D99ACB461}"/>
              </a:ext>
            </a:extLst>
          </p:cNvPr>
          <p:cNvPicPr>
            <a:picLocks noGrp="1" noChangeAspect="1"/>
          </p:cNvPicPr>
          <p:nvPr>
            <p:ph type="pic" sz="quarter" idx="12"/>
          </p:nvPr>
        </p:nvPicPr>
        <p:blipFill>
          <a:blip r:embed="rId3"/>
          <a:srcRect t="31230" b="31230"/>
          <a:stretch>
            <a:fillRect/>
          </a:stretch>
        </p:blipFill>
        <p:spPr>
          <a:xfrm>
            <a:off x="1" y="0"/>
            <a:ext cx="12195175" cy="3430006"/>
          </a:xfrm>
        </p:spPr>
      </p:pic>
      <p:sp>
        <p:nvSpPr>
          <p:cNvPr id="9" name="Subtitle 8"/>
          <p:cNvSpPr>
            <a:spLocks noGrp="1"/>
          </p:cNvSpPr>
          <p:nvPr>
            <p:ph type="subTitle" idx="1"/>
          </p:nvPr>
        </p:nvSpPr>
        <p:spPr/>
        <p:txBody>
          <a:bodyPr/>
          <a:lstStyle/>
          <a:p>
            <a:r>
              <a:rPr lang="en-US" dirty="0"/>
              <a:t>Jozef </a:t>
            </a:r>
            <a:r>
              <a:rPr lang="en-US" dirty="0" err="1"/>
              <a:t>Šuran</a:t>
            </a:r>
            <a:endParaRPr lang="en-US" dirty="0"/>
          </a:p>
          <a:p>
            <a:r>
              <a:rPr lang="en-US" dirty="0"/>
              <a:t>SAP </a:t>
            </a:r>
            <a:r>
              <a:rPr lang="en-US" dirty="0" err="1"/>
              <a:t>Slovensko</a:t>
            </a:r>
            <a:endParaRPr lang="en-US" dirty="0"/>
          </a:p>
        </p:txBody>
      </p:sp>
      <p:sp>
        <p:nvSpPr>
          <p:cNvPr id="10" name="Text Placeholder 9"/>
          <p:cNvSpPr>
            <a:spLocks noGrp="1"/>
          </p:cNvSpPr>
          <p:nvPr>
            <p:ph type="body" sz="quarter" idx="14"/>
          </p:nvPr>
        </p:nvSpPr>
        <p:spPr>
          <a:xfrm>
            <a:off x="288000" y="3882540"/>
            <a:ext cx="11536138" cy="997196"/>
          </a:xfrm>
        </p:spPr>
        <p:txBody>
          <a:bodyPr/>
          <a:lstStyle/>
          <a:p>
            <a:r>
              <a:rPr lang="en-US" dirty="0" err="1"/>
              <a:t>Využitie</a:t>
            </a:r>
            <a:r>
              <a:rPr lang="en-US" dirty="0"/>
              <a:t> </a:t>
            </a:r>
            <a:r>
              <a:rPr lang="en-US" dirty="0" err="1"/>
              <a:t>technológie</a:t>
            </a:r>
            <a:r>
              <a:rPr lang="en-US" dirty="0"/>
              <a:t> blockchain </a:t>
            </a:r>
            <a:r>
              <a:rPr lang="en-US" dirty="0" err="1"/>
              <a:t>vo</a:t>
            </a:r>
            <a:r>
              <a:rPr lang="en-US" dirty="0"/>
              <a:t> </a:t>
            </a:r>
            <a:r>
              <a:rPr lang="en-US" dirty="0" err="1"/>
              <a:t>verejnej</a:t>
            </a:r>
            <a:r>
              <a:rPr lang="en-US" dirty="0"/>
              <a:t> </a:t>
            </a:r>
            <a:r>
              <a:rPr lang="en-US" dirty="0" err="1"/>
              <a:t>správe</a:t>
            </a:r>
            <a:endParaRPr lang="en-US" dirty="0"/>
          </a:p>
        </p:txBody>
      </p:sp>
      <p:grpSp>
        <p:nvGrpSpPr>
          <p:cNvPr id="11" name="Group 10"/>
          <p:cNvGrpSpPr/>
          <p:nvPr/>
        </p:nvGrpSpPr>
        <p:grpSpPr>
          <a:xfrm>
            <a:off x="9171173" y="0"/>
            <a:ext cx="3024002" cy="3430006"/>
            <a:chOff x="9171173" y="0"/>
            <a:chExt cx="3024002" cy="3430006"/>
          </a:xfrm>
        </p:grpSpPr>
        <p:sp>
          <p:nvSpPr>
            <p:cNvPr id="12" name="Rectangle 11"/>
            <p:cNvSpPr/>
            <p:nvPr userDrawn="1"/>
          </p:nvSpPr>
          <p:spPr bwMode="gray">
            <a:xfrm>
              <a:off x="11187175" y="0"/>
              <a:ext cx="1008000" cy="3430006"/>
            </a:xfrm>
            <a:prstGeom prst="rect">
              <a:avLst/>
            </a:prstGeom>
            <a:solidFill>
              <a:schemeClr val="accent1"/>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3" name="Rectangle 12"/>
            <p:cNvSpPr/>
            <p:nvPr userDrawn="1"/>
          </p:nvSpPr>
          <p:spPr bwMode="gray">
            <a:xfrm>
              <a:off x="10179174" y="0"/>
              <a:ext cx="1008000" cy="3430006"/>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5" name="Rectangle 14"/>
            <p:cNvSpPr/>
            <p:nvPr userDrawn="1"/>
          </p:nvSpPr>
          <p:spPr bwMode="gray">
            <a:xfrm>
              <a:off x="9171173" y="0"/>
              <a:ext cx="1008000" cy="3430006"/>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a:ln>
                  <a:noFill/>
                </a:ln>
                <a:effectLst/>
                <a:uLnTx/>
                <a:uFillTx/>
                <a:ea typeface="Arial Unicode MS" pitchFamily="34" charset="-128"/>
                <a:cs typeface="Arial Unicode MS" pitchFamily="34" charset="-128"/>
              </a:endParaRPr>
            </a:p>
          </p:txBody>
        </p:sp>
      </p:grpSp>
    </p:spTree>
    <p:extLst>
      <p:ext uri="{BB962C8B-B14F-4D97-AF65-F5344CB8AC3E}">
        <p14:creationId xmlns:p14="http://schemas.microsoft.com/office/powerpoint/2010/main" val="2042060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296" y="503767"/>
            <a:ext cx="11183887" cy="369332"/>
          </a:xfrm>
        </p:spPr>
        <p:txBody>
          <a:bodyPr/>
          <a:lstStyle/>
          <a:p>
            <a:r>
              <a:rPr lang="en-US" sz="2400" dirty="0"/>
              <a:t>Smart Contracts (</a:t>
            </a:r>
            <a:r>
              <a:rPr lang="en-US" sz="2400" dirty="0" err="1"/>
              <a:t>inteligentné</a:t>
            </a:r>
            <a:r>
              <a:rPr lang="en-US" sz="2400" dirty="0"/>
              <a:t> </a:t>
            </a:r>
            <a:r>
              <a:rPr lang="en-US" sz="2400" dirty="0" err="1"/>
              <a:t>kontrakty</a:t>
            </a:r>
            <a:r>
              <a:rPr lang="en-US" sz="2400" dirty="0"/>
              <a:t>) v Blockchain</a:t>
            </a:r>
          </a:p>
        </p:txBody>
      </p:sp>
      <p:sp>
        <p:nvSpPr>
          <p:cNvPr id="25" name="Rectangle 24"/>
          <p:cNvSpPr/>
          <p:nvPr/>
        </p:nvSpPr>
        <p:spPr bwMode="gray">
          <a:xfrm>
            <a:off x="3289452" y="1853249"/>
            <a:ext cx="8334854" cy="1964937"/>
          </a:xfrm>
          <a:prstGeom prst="rect">
            <a:avLst/>
          </a:prstGeom>
          <a:noFill/>
          <a:ln w="19050" algn="ctr">
            <a:noFill/>
            <a:miter lim="800000"/>
            <a:headEnd/>
            <a:tailEnd/>
          </a:ln>
        </p:spPr>
        <p:txBody>
          <a:bodyPr lIns="0" tIns="96000" rIns="0" bIns="96000" rtlCol="0" anchor="t"/>
          <a:lstStyle/>
          <a:p>
            <a:pPr defTabSz="914133">
              <a:spcBef>
                <a:spcPts val="1600"/>
              </a:spcBef>
              <a:buSzPct val="25000"/>
            </a:pPr>
            <a:r>
              <a:rPr lang="sk-SK" sz="2000" b="1" dirty="0">
                <a:ea typeface="BentonSans" charset="0"/>
                <a:cs typeface="BentonSans" charset="0"/>
                <a:sym typeface="Arial"/>
              </a:rPr>
              <a:t>Inteligentná zmluva </a:t>
            </a:r>
            <a:r>
              <a:rPr lang="sk-SK" sz="2000" dirty="0">
                <a:ea typeface="BentonSans" charset="0"/>
                <a:cs typeface="BentonSans" charset="0"/>
                <a:sym typeface="Arial"/>
              </a:rPr>
              <a:t>je časť kódu vložená do </a:t>
            </a:r>
            <a:r>
              <a:rPr lang="sk-SK" sz="2000" dirty="0" err="1">
                <a:ea typeface="BentonSans" charset="0"/>
                <a:cs typeface="BentonSans" charset="0"/>
                <a:sym typeface="Arial"/>
              </a:rPr>
              <a:t>Blockchainu</a:t>
            </a:r>
            <a:r>
              <a:rPr lang="sk-SK" sz="2000" dirty="0">
                <a:ea typeface="BentonSans" charset="0"/>
                <a:cs typeface="BentonSans" charset="0"/>
                <a:sym typeface="Arial"/>
              </a:rPr>
              <a:t> a je vykonávaná každým validátorom.</a:t>
            </a:r>
          </a:p>
          <a:p>
            <a:pPr defTabSz="914133">
              <a:spcBef>
                <a:spcPts val="1600"/>
              </a:spcBef>
              <a:buSzPct val="25000"/>
            </a:pPr>
            <a:r>
              <a:rPr lang="sk-SK" sz="2000" dirty="0">
                <a:ea typeface="BentonSans" charset="0"/>
                <a:cs typeface="BentonSans" charset="0"/>
                <a:sym typeface="Arial"/>
              </a:rPr>
              <a:t>Môže predstavovať </a:t>
            </a:r>
            <a:r>
              <a:rPr lang="sk-SK" sz="2000" b="1" dirty="0">
                <a:ea typeface="BentonSans" charset="0"/>
                <a:cs typeface="BentonSans" charset="0"/>
                <a:sym typeface="Arial"/>
              </a:rPr>
              <a:t>obchodnú zmluvu </a:t>
            </a:r>
            <a:r>
              <a:rPr lang="sk-SK" sz="2000" dirty="0">
                <a:ea typeface="BentonSans" charset="0"/>
                <a:cs typeface="BentonSans" charset="0"/>
                <a:sym typeface="Arial"/>
              </a:rPr>
              <a:t>a zaručuje </a:t>
            </a:r>
            <a:r>
              <a:rPr lang="sk-SK" sz="2000" b="1" dirty="0">
                <a:ea typeface="BentonSans" charset="0"/>
                <a:cs typeface="BentonSans" charset="0"/>
                <a:sym typeface="Arial"/>
              </a:rPr>
              <a:t>automatizáciu vykonávania obchodných pravidiel</a:t>
            </a:r>
            <a:r>
              <a:rPr lang="sk-SK" sz="2000" dirty="0">
                <a:ea typeface="BentonSans" charset="0"/>
                <a:cs typeface="BentonSans" charset="0"/>
                <a:sym typeface="Arial"/>
              </a:rPr>
              <a:t>.</a:t>
            </a:r>
          </a:p>
          <a:p>
            <a:pPr defTabSz="914133">
              <a:spcBef>
                <a:spcPts val="1600"/>
              </a:spcBef>
              <a:buSzPct val="25000"/>
            </a:pPr>
            <a:r>
              <a:rPr lang="sk-SK" sz="2000" dirty="0">
                <a:ea typeface="BentonSans" charset="0"/>
                <a:cs typeface="BentonSans" charset="0"/>
                <a:sym typeface="Arial"/>
              </a:rPr>
              <a:t>Inteligentná zmluva je nový koncept a vytvára výzvy:</a:t>
            </a:r>
          </a:p>
          <a:p>
            <a:pPr marL="342900" indent="-342900" defTabSz="914133">
              <a:spcBef>
                <a:spcPts val="600"/>
              </a:spcBef>
              <a:buSzPct val="80000"/>
              <a:buFont typeface="Wingdings" panose="05000000000000000000" pitchFamily="2" charset="2"/>
              <a:buChar char="Ø"/>
            </a:pPr>
            <a:r>
              <a:rPr lang="sk-SK" sz="1600" dirty="0" err="1">
                <a:sym typeface="Arial"/>
              </a:rPr>
              <a:t>Decentrálne</a:t>
            </a:r>
            <a:r>
              <a:rPr lang="sk-SK" sz="1600" dirty="0">
                <a:sym typeface="Arial"/>
              </a:rPr>
              <a:t> spustenie kódu vyžaduje novú paradigmu vývoja</a:t>
            </a:r>
          </a:p>
          <a:p>
            <a:pPr marL="342900" indent="-342900" defTabSz="914133">
              <a:spcBef>
                <a:spcPts val="600"/>
              </a:spcBef>
              <a:buSzPct val="80000"/>
              <a:buFont typeface="Wingdings" panose="05000000000000000000" pitchFamily="2" charset="2"/>
              <a:buChar char="Ø"/>
            </a:pPr>
            <a:r>
              <a:rPr lang="sk-SK" sz="1600" dirty="0">
                <a:sym typeface="Arial"/>
              </a:rPr>
              <a:t>Vykonávanie inteligentných kontraktov zvyšuje zložitosť platformy </a:t>
            </a:r>
            <a:r>
              <a:rPr lang="sk-SK" sz="1600" dirty="0" err="1">
                <a:sym typeface="Arial"/>
              </a:rPr>
              <a:t>blockchain</a:t>
            </a:r>
            <a:endParaRPr lang="sk-SK" sz="1600" dirty="0">
              <a:sym typeface="Arial"/>
            </a:endParaRPr>
          </a:p>
          <a:p>
            <a:pPr marL="342900" indent="-342900" defTabSz="914133">
              <a:spcBef>
                <a:spcPts val="600"/>
              </a:spcBef>
              <a:buSzPct val="80000"/>
              <a:buFont typeface="Wingdings" panose="05000000000000000000" pitchFamily="2" charset="2"/>
              <a:buChar char="Ø"/>
            </a:pPr>
            <a:r>
              <a:rPr lang="sk-SK" sz="1600" dirty="0">
                <a:sym typeface="Arial"/>
              </a:rPr>
              <a:t>Problémy s bezpečnosťou v inteligentných zmluvách môžu mať za následok oveľa vyššie publikovanie vo verejných </a:t>
            </a:r>
            <a:r>
              <a:rPr lang="sk-SK" sz="1600" dirty="0" err="1">
                <a:sym typeface="Arial"/>
              </a:rPr>
              <a:t>blockchainoch</a:t>
            </a:r>
            <a:endParaRPr lang="sk-SK" sz="1600" dirty="0">
              <a:sym typeface="Arial"/>
            </a:endParaRPr>
          </a:p>
        </p:txBody>
      </p:sp>
      <p:pic>
        <p:nvPicPr>
          <p:cNvPr id="4" name="Picture 3"/>
          <p:cNvPicPr>
            <a:picLocks noChangeAspect="1"/>
          </p:cNvPicPr>
          <p:nvPr/>
        </p:nvPicPr>
        <p:blipFill>
          <a:blip r:embed="rId3"/>
          <a:stretch>
            <a:fillRect/>
          </a:stretch>
        </p:blipFill>
        <p:spPr>
          <a:xfrm>
            <a:off x="377504" y="1465838"/>
            <a:ext cx="2690346" cy="2690346"/>
          </a:xfrm>
          <a:prstGeom prst="rect">
            <a:avLst/>
          </a:prstGeom>
        </p:spPr>
      </p:pic>
    </p:spTree>
    <p:extLst>
      <p:ext uri="{BB962C8B-B14F-4D97-AF65-F5344CB8AC3E}">
        <p14:creationId xmlns:p14="http://schemas.microsoft.com/office/powerpoint/2010/main" val="3303708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a:t>Výzvy</a:t>
            </a:r>
            <a:r>
              <a:rPr lang="en-US" dirty="0"/>
              <a:t> </a:t>
            </a:r>
            <a:r>
              <a:rPr lang="en-US" dirty="0" err="1"/>
              <a:t>vo</a:t>
            </a:r>
            <a:r>
              <a:rPr lang="en-US" dirty="0"/>
              <a:t> </a:t>
            </a:r>
            <a:r>
              <a:rPr lang="en-US" dirty="0" err="1"/>
              <a:t>verejnej</a:t>
            </a:r>
            <a:r>
              <a:rPr lang="en-US" dirty="0"/>
              <a:t> </a:t>
            </a:r>
            <a:r>
              <a:rPr lang="en-US" dirty="0" err="1"/>
              <a:t>správe</a:t>
            </a:r>
            <a:endParaRPr lang="en-US" dirty="0"/>
          </a:p>
        </p:txBody>
      </p:sp>
      <p:grpSp>
        <p:nvGrpSpPr>
          <p:cNvPr id="5" name="Group 25"/>
          <p:cNvGrpSpPr/>
          <p:nvPr/>
        </p:nvGrpSpPr>
        <p:grpSpPr>
          <a:xfrm>
            <a:off x="319740" y="2015798"/>
            <a:ext cx="11555551" cy="3956320"/>
            <a:chOff x="844991" y="2218245"/>
            <a:chExt cx="10505046" cy="3597487"/>
          </a:xfrm>
        </p:grpSpPr>
        <p:grpSp>
          <p:nvGrpSpPr>
            <p:cNvPr id="6" name="Group 24"/>
            <p:cNvGrpSpPr/>
            <p:nvPr/>
          </p:nvGrpSpPr>
          <p:grpSpPr>
            <a:xfrm>
              <a:off x="844991" y="2218245"/>
              <a:ext cx="10505046" cy="3597487"/>
              <a:chOff x="844991" y="2218245"/>
              <a:chExt cx="10505046" cy="3597487"/>
            </a:xfrm>
          </p:grpSpPr>
          <p:grpSp>
            <p:nvGrpSpPr>
              <p:cNvPr id="11" name="Group 18"/>
              <p:cNvGrpSpPr/>
              <p:nvPr/>
            </p:nvGrpSpPr>
            <p:grpSpPr>
              <a:xfrm>
                <a:off x="844991" y="2218245"/>
                <a:ext cx="10505046" cy="2844642"/>
                <a:chOff x="930716" y="1793710"/>
                <a:chExt cx="10505046" cy="2844642"/>
              </a:xfrm>
            </p:grpSpPr>
            <p:sp>
              <p:nvSpPr>
                <p:cNvPr id="16" name="Oval 15"/>
                <p:cNvSpPr/>
                <p:nvPr/>
              </p:nvSpPr>
              <p:spPr bwMode="gray">
                <a:xfrm>
                  <a:off x="930716" y="1793710"/>
                  <a:ext cx="2844642" cy="2844642"/>
                </a:xfrm>
                <a:prstGeom prst="ellipse">
                  <a:avLst/>
                </a:prstGeom>
                <a:solidFill>
                  <a:schemeClr val="accent4">
                    <a:alpha val="88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7" name="Oval 16"/>
                <p:cNvSpPr/>
                <p:nvPr/>
              </p:nvSpPr>
              <p:spPr bwMode="gray">
                <a:xfrm>
                  <a:off x="3484184" y="1793710"/>
                  <a:ext cx="2844642" cy="2844642"/>
                </a:xfrm>
                <a:prstGeom prst="ellipse">
                  <a:avLst/>
                </a:prstGeom>
                <a:solidFill>
                  <a:schemeClr val="tx2">
                    <a:alpha val="88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Oval 17"/>
                <p:cNvSpPr/>
                <p:nvPr/>
              </p:nvSpPr>
              <p:spPr bwMode="gray">
                <a:xfrm>
                  <a:off x="5995563" y="1793710"/>
                  <a:ext cx="2844642" cy="2844642"/>
                </a:xfrm>
                <a:prstGeom prst="ellipse">
                  <a:avLst/>
                </a:prstGeom>
                <a:solidFill>
                  <a:schemeClr val="accent1">
                    <a:alpha val="88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9" name="Oval 18"/>
                <p:cNvSpPr/>
                <p:nvPr/>
              </p:nvSpPr>
              <p:spPr bwMode="gray">
                <a:xfrm>
                  <a:off x="8591120" y="1793710"/>
                  <a:ext cx="2844642" cy="2844642"/>
                </a:xfrm>
                <a:prstGeom prst="ellipse">
                  <a:avLst/>
                </a:prstGeom>
                <a:solidFill>
                  <a:schemeClr val="accent3">
                    <a:alpha val="77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grpSp>
          <p:sp>
            <p:nvSpPr>
              <p:cNvPr id="12" name="TextBox 11"/>
              <p:cNvSpPr txBox="1"/>
              <p:nvPr/>
            </p:nvSpPr>
            <p:spPr>
              <a:xfrm>
                <a:off x="1267908" y="5186043"/>
                <a:ext cx="1936242" cy="629689"/>
              </a:xfrm>
              <a:prstGeom prst="rect">
                <a:avLst/>
              </a:prstGeom>
              <a:noFill/>
            </p:spPr>
            <p:txBody>
              <a:bodyPr wrap="square" lIns="0" tIns="0" rIns="0" bIns="0" rtlCol="0">
                <a:spAutoFit/>
              </a:bodyPr>
              <a:lstStyle/>
              <a:p>
                <a:pPr algn="ctr" fontAlgn="base">
                  <a:spcBef>
                    <a:spcPts val="600"/>
                  </a:spcBef>
                  <a:spcAft>
                    <a:spcPct val="0"/>
                  </a:spcAft>
                  <a:buClr>
                    <a:srgbClr val="F0AB00"/>
                  </a:buClr>
                  <a:buSzPct val="80000"/>
                </a:pPr>
                <a:r>
                  <a:rPr lang="sk-SK" sz="1500" kern="0" dirty="0">
                    <a:ea typeface="Arial Unicode MS" pitchFamily="34" charset="-128"/>
                    <a:cs typeface="Arial Unicode MS" pitchFamily="34" charset="-128"/>
                  </a:rPr>
                  <a:t>Nosenie papierov a potvrdení z úradu na úrad</a:t>
                </a:r>
              </a:p>
            </p:txBody>
          </p:sp>
          <p:sp>
            <p:nvSpPr>
              <p:cNvPr id="13" name="TextBox 12"/>
              <p:cNvSpPr txBox="1"/>
              <p:nvPr/>
            </p:nvSpPr>
            <p:spPr>
              <a:xfrm>
                <a:off x="3852659" y="5193015"/>
                <a:ext cx="1936242" cy="419793"/>
              </a:xfrm>
              <a:prstGeom prst="rect">
                <a:avLst/>
              </a:prstGeom>
              <a:noFill/>
            </p:spPr>
            <p:txBody>
              <a:bodyPr wrap="square" lIns="0" tIns="0" rIns="0" bIns="0" rtlCol="0">
                <a:spAutoFit/>
              </a:bodyPr>
              <a:lstStyle/>
              <a:p>
                <a:pPr algn="ctr" fontAlgn="base">
                  <a:spcBef>
                    <a:spcPts val="600"/>
                  </a:spcBef>
                  <a:spcAft>
                    <a:spcPct val="0"/>
                  </a:spcAft>
                  <a:buClr>
                    <a:srgbClr val="F0AB00"/>
                  </a:buClr>
                  <a:buSzPct val="80000"/>
                </a:pPr>
                <a:r>
                  <a:rPr lang="sk-SK" sz="1500" kern="0" dirty="0">
                    <a:ea typeface="Arial Unicode MS" pitchFamily="34" charset="-128"/>
                    <a:cs typeface="Arial Unicode MS" pitchFamily="34" charset="-128"/>
                  </a:rPr>
                  <a:t>Opakujúce sa manuálne úkony</a:t>
                </a:r>
              </a:p>
            </p:txBody>
          </p:sp>
          <p:sp>
            <p:nvSpPr>
              <p:cNvPr id="14" name="TextBox 13"/>
              <p:cNvSpPr txBox="1"/>
              <p:nvPr/>
            </p:nvSpPr>
            <p:spPr>
              <a:xfrm>
                <a:off x="6406127" y="5186043"/>
                <a:ext cx="1936242" cy="419793"/>
              </a:xfrm>
              <a:prstGeom prst="rect">
                <a:avLst/>
              </a:prstGeom>
              <a:noFill/>
            </p:spPr>
            <p:txBody>
              <a:bodyPr wrap="square" lIns="0" tIns="0" rIns="0" bIns="0" rtlCol="0">
                <a:spAutoFit/>
              </a:bodyPr>
              <a:lstStyle/>
              <a:p>
                <a:pPr algn="ctr" fontAlgn="base">
                  <a:spcBef>
                    <a:spcPts val="600"/>
                  </a:spcBef>
                  <a:spcAft>
                    <a:spcPct val="0"/>
                  </a:spcAft>
                  <a:buClr>
                    <a:srgbClr val="F0AB00"/>
                  </a:buClr>
                  <a:buSzPct val="80000"/>
                </a:pPr>
                <a:r>
                  <a:rPr lang="sk-SK" sz="1500" kern="0" dirty="0">
                    <a:ea typeface="Arial Unicode MS" pitchFamily="34" charset="-128"/>
                    <a:cs typeface="Arial Unicode MS" pitchFamily="34" charset="-128"/>
                  </a:rPr>
                  <a:t>Neustále úradné overenia a potvrdenia </a:t>
                </a:r>
              </a:p>
            </p:txBody>
          </p:sp>
          <p:sp>
            <p:nvSpPr>
              <p:cNvPr id="15" name="TextBox 14"/>
              <p:cNvSpPr txBox="1"/>
              <p:nvPr/>
            </p:nvSpPr>
            <p:spPr>
              <a:xfrm>
                <a:off x="8639147" y="5180659"/>
                <a:ext cx="2577138" cy="419793"/>
              </a:xfrm>
              <a:prstGeom prst="rect">
                <a:avLst/>
              </a:prstGeom>
              <a:noFill/>
            </p:spPr>
            <p:txBody>
              <a:bodyPr wrap="square" lIns="0" tIns="0" rIns="0" bIns="0" rtlCol="0">
                <a:spAutoFit/>
              </a:bodyPr>
              <a:lstStyle/>
              <a:p>
                <a:pPr algn="ctr" fontAlgn="base">
                  <a:spcBef>
                    <a:spcPts val="600"/>
                  </a:spcBef>
                  <a:spcAft>
                    <a:spcPct val="0"/>
                  </a:spcAft>
                  <a:buClr>
                    <a:srgbClr val="F0AB00"/>
                  </a:buClr>
                  <a:buSzPct val="80000"/>
                </a:pPr>
                <a:r>
                  <a:rPr lang="sk-SK" sz="1500" kern="0" dirty="0">
                    <a:ea typeface="Arial Unicode MS" pitchFamily="34" charset="-128"/>
                    <a:cs typeface="Arial Unicode MS" pitchFamily="34" charset="-128"/>
                  </a:rPr>
                  <a:t>Nejednoznačnosť úkonov, zložité kontroly </a:t>
                </a:r>
              </a:p>
            </p:txBody>
          </p:sp>
        </p:grpSp>
        <p:sp>
          <p:nvSpPr>
            <p:cNvPr id="7" name="Rectangle 6"/>
            <p:cNvSpPr/>
            <p:nvPr/>
          </p:nvSpPr>
          <p:spPr>
            <a:xfrm>
              <a:off x="1199006" y="3296228"/>
              <a:ext cx="2136611" cy="755627"/>
            </a:xfrm>
            <a:prstGeom prst="rect">
              <a:avLst/>
            </a:prstGeom>
          </p:spPr>
          <p:txBody>
            <a:bodyPr>
              <a:spAutoFit/>
            </a:bodyPr>
            <a:lstStyle/>
            <a:p>
              <a:pPr algn="ctr" defTabSz="914400" fontAlgn="base">
                <a:spcBef>
                  <a:spcPct val="50000"/>
                </a:spcBef>
                <a:spcAft>
                  <a:spcPct val="0"/>
                </a:spcAft>
                <a:buClr>
                  <a:srgbClr val="F0AB00"/>
                </a:buClr>
                <a:buSzPct val="80000"/>
              </a:pPr>
              <a:r>
                <a:rPr lang="sk-SK" sz="2400" kern="0" dirty="0">
                  <a:ea typeface="Arial Unicode MS" pitchFamily="34" charset="-128"/>
                  <a:cs typeface="Arial Unicode MS" pitchFamily="34" charset="-128"/>
                </a:rPr>
                <a:t>Jeden krát        a dosť</a:t>
              </a:r>
            </a:p>
          </p:txBody>
        </p:sp>
        <p:sp>
          <p:nvSpPr>
            <p:cNvPr id="8" name="Rectangle 7"/>
            <p:cNvSpPr/>
            <p:nvPr/>
          </p:nvSpPr>
          <p:spPr>
            <a:xfrm>
              <a:off x="3752474" y="3299614"/>
              <a:ext cx="2136611" cy="1091461"/>
            </a:xfrm>
            <a:prstGeom prst="rect">
              <a:avLst/>
            </a:prstGeom>
          </p:spPr>
          <p:txBody>
            <a:bodyPr>
              <a:spAutoFit/>
            </a:bodyPr>
            <a:lstStyle/>
            <a:p>
              <a:pPr algn="ctr" defTabSz="914400" fontAlgn="base">
                <a:spcBef>
                  <a:spcPct val="50000"/>
                </a:spcBef>
                <a:spcAft>
                  <a:spcPct val="0"/>
                </a:spcAft>
                <a:buClr>
                  <a:srgbClr val="F0AB00"/>
                </a:buClr>
                <a:buSzPct val="80000"/>
              </a:pPr>
              <a:r>
                <a:rPr lang="sk-SK" sz="2400" kern="0" dirty="0">
                  <a:ea typeface="Arial Unicode MS" pitchFamily="34" charset="-128"/>
                  <a:cs typeface="Arial Unicode MS" pitchFamily="34" charset="-128"/>
                </a:rPr>
                <a:t>Zložitosť interných procesov</a:t>
              </a:r>
            </a:p>
          </p:txBody>
        </p:sp>
        <p:sp>
          <p:nvSpPr>
            <p:cNvPr id="9" name="Rectangle 8"/>
            <p:cNvSpPr/>
            <p:nvPr/>
          </p:nvSpPr>
          <p:spPr>
            <a:xfrm>
              <a:off x="6305942" y="3299614"/>
              <a:ext cx="2136611" cy="755627"/>
            </a:xfrm>
            <a:prstGeom prst="rect">
              <a:avLst/>
            </a:prstGeom>
          </p:spPr>
          <p:txBody>
            <a:bodyPr>
              <a:spAutoFit/>
            </a:bodyPr>
            <a:lstStyle/>
            <a:p>
              <a:pPr algn="ctr" defTabSz="914400" fontAlgn="base">
                <a:spcBef>
                  <a:spcPct val="50000"/>
                </a:spcBef>
                <a:spcAft>
                  <a:spcPct val="0"/>
                </a:spcAft>
                <a:buClr>
                  <a:srgbClr val="F0AB00"/>
                </a:buClr>
                <a:buSzPct val="80000"/>
              </a:pPr>
              <a:r>
                <a:rPr lang="sk-SK" sz="2400" kern="0" dirty="0">
                  <a:ea typeface="Arial Unicode MS" pitchFamily="34" charset="-128"/>
                  <a:cs typeface="Arial Unicode MS" pitchFamily="34" charset="-128"/>
                </a:rPr>
                <a:t>Identifikácia osoby </a:t>
              </a:r>
            </a:p>
          </p:txBody>
        </p:sp>
        <p:sp>
          <p:nvSpPr>
            <p:cNvPr id="10" name="Rectangle 9"/>
            <p:cNvSpPr/>
            <p:nvPr/>
          </p:nvSpPr>
          <p:spPr>
            <a:xfrm>
              <a:off x="8859410" y="3299614"/>
              <a:ext cx="2136611" cy="755627"/>
            </a:xfrm>
            <a:prstGeom prst="rect">
              <a:avLst/>
            </a:prstGeom>
          </p:spPr>
          <p:txBody>
            <a:bodyPr>
              <a:spAutoFit/>
            </a:bodyPr>
            <a:lstStyle/>
            <a:p>
              <a:pPr algn="ctr" defTabSz="914400" fontAlgn="base">
                <a:spcBef>
                  <a:spcPct val="50000"/>
                </a:spcBef>
                <a:spcAft>
                  <a:spcPct val="0"/>
                </a:spcAft>
                <a:buClr>
                  <a:srgbClr val="F0AB00"/>
                </a:buClr>
                <a:buSzPct val="80000"/>
              </a:pPr>
              <a:r>
                <a:rPr lang="sk-SK" sz="2400" kern="0" dirty="0">
                  <a:ea typeface="Arial Unicode MS" pitchFamily="34" charset="-128"/>
                  <a:cs typeface="Arial Unicode MS" pitchFamily="34" charset="-128"/>
                </a:rPr>
                <a:t>Únik peňazí v zdravotníctve</a:t>
              </a:r>
            </a:p>
          </p:txBody>
        </p:sp>
      </p:grpSp>
    </p:spTree>
    <p:extLst>
      <p:ext uri="{BB962C8B-B14F-4D97-AF65-F5344CB8AC3E}">
        <p14:creationId xmlns:p14="http://schemas.microsoft.com/office/powerpoint/2010/main" val="495996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a:t>Jeden</a:t>
            </a:r>
            <a:r>
              <a:rPr lang="en-US" dirty="0"/>
              <a:t> </a:t>
            </a:r>
            <a:r>
              <a:rPr lang="en-US" dirty="0" err="1"/>
              <a:t>krát</a:t>
            </a:r>
            <a:r>
              <a:rPr lang="en-US" dirty="0"/>
              <a:t> a </a:t>
            </a:r>
            <a:r>
              <a:rPr lang="en-US" dirty="0" err="1"/>
              <a:t>dosť</a:t>
            </a:r>
            <a:endParaRPr lang="en-US" dirty="0"/>
          </a:p>
        </p:txBody>
      </p:sp>
      <p:grpSp>
        <p:nvGrpSpPr>
          <p:cNvPr id="5" name="Group 25"/>
          <p:cNvGrpSpPr/>
          <p:nvPr/>
        </p:nvGrpSpPr>
        <p:grpSpPr>
          <a:xfrm>
            <a:off x="319740" y="2015798"/>
            <a:ext cx="3129106" cy="3956320"/>
            <a:chOff x="844991" y="2218245"/>
            <a:chExt cx="2844642" cy="3597487"/>
          </a:xfrm>
        </p:grpSpPr>
        <p:grpSp>
          <p:nvGrpSpPr>
            <p:cNvPr id="6" name="Group 24"/>
            <p:cNvGrpSpPr/>
            <p:nvPr/>
          </p:nvGrpSpPr>
          <p:grpSpPr>
            <a:xfrm>
              <a:off x="844991" y="2218245"/>
              <a:ext cx="2844642" cy="3597487"/>
              <a:chOff x="844991" y="2218245"/>
              <a:chExt cx="2844642" cy="3597487"/>
            </a:xfrm>
          </p:grpSpPr>
          <p:sp>
            <p:nvSpPr>
              <p:cNvPr id="16" name="Oval 15"/>
              <p:cNvSpPr/>
              <p:nvPr/>
            </p:nvSpPr>
            <p:spPr bwMode="gray">
              <a:xfrm>
                <a:off x="844991" y="2218245"/>
                <a:ext cx="2844642" cy="2844642"/>
              </a:xfrm>
              <a:prstGeom prst="ellipse">
                <a:avLst/>
              </a:prstGeom>
              <a:solidFill>
                <a:schemeClr val="accent4">
                  <a:alpha val="88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2" name="TextBox 11"/>
              <p:cNvSpPr txBox="1"/>
              <p:nvPr/>
            </p:nvSpPr>
            <p:spPr>
              <a:xfrm>
                <a:off x="1267908" y="5186043"/>
                <a:ext cx="1936242" cy="629689"/>
              </a:xfrm>
              <a:prstGeom prst="rect">
                <a:avLst/>
              </a:prstGeom>
              <a:noFill/>
            </p:spPr>
            <p:txBody>
              <a:bodyPr wrap="square" lIns="0" tIns="0" rIns="0" bIns="0" rtlCol="0">
                <a:spAutoFit/>
              </a:bodyPr>
              <a:lstStyle/>
              <a:p>
                <a:pPr algn="ctr" fontAlgn="base">
                  <a:spcBef>
                    <a:spcPts val="600"/>
                  </a:spcBef>
                  <a:spcAft>
                    <a:spcPct val="0"/>
                  </a:spcAft>
                  <a:buClr>
                    <a:srgbClr val="F0AB00"/>
                  </a:buClr>
                  <a:buSzPct val="80000"/>
                </a:pPr>
                <a:r>
                  <a:rPr lang="sk-SK" sz="1500" kern="0" dirty="0">
                    <a:ea typeface="Arial Unicode MS" pitchFamily="34" charset="-128"/>
                    <a:cs typeface="Arial Unicode MS" pitchFamily="34" charset="-128"/>
                  </a:rPr>
                  <a:t>Nosenie papierov a potvrdení z úradu na úrad</a:t>
                </a:r>
              </a:p>
            </p:txBody>
          </p:sp>
        </p:grpSp>
        <p:sp>
          <p:nvSpPr>
            <p:cNvPr id="7" name="Rectangle 6"/>
            <p:cNvSpPr/>
            <p:nvPr/>
          </p:nvSpPr>
          <p:spPr>
            <a:xfrm>
              <a:off x="1199006" y="3296228"/>
              <a:ext cx="2136611" cy="755627"/>
            </a:xfrm>
            <a:prstGeom prst="rect">
              <a:avLst/>
            </a:prstGeom>
          </p:spPr>
          <p:txBody>
            <a:bodyPr>
              <a:spAutoFit/>
            </a:bodyPr>
            <a:lstStyle/>
            <a:p>
              <a:pPr algn="ctr" defTabSz="914400" fontAlgn="base">
                <a:spcBef>
                  <a:spcPct val="50000"/>
                </a:spcBef>
                <a:spcAft>
                  <a:spcPct val="0"/>
                </a:spcAft>
                <a:buClr>
                  <a:srgbClr val="F0AB00"/>
                </a:buClr>
                <a:buSzPct val="80000"/>
              </a:pPr>
              <a:r>
                <a:rPr lang="sk-SK" sz="2400" kern="0" dirty="0">
                  <a:ea typeface="Arial Unicode MS" pitchFamily="34" charset="-128"/>
                  <a:cs typeface="Arial Unicode MS" pitchFamily="34" charset="-128"/>
                </a:rPr>
                <a:t>Jeden krát        a dosť</a:t>
              </a:r>
            </a:p>
          </p:txBody>
        </p:sp>
      </p:gr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8262" y="1814455"/>
            <a:ext cx="7715251" cy="4157663"/>
          </a:xfrm>
          <a:prstGeom prst="rect">
            <a:avLst/>
          </a:prstGeom>
        </p:spPr>
      </p:pic>
    </p:spTree>
    <p:extLst>
      <p:ext uri="{BB962C8B-B14F-4D97-AF65-F5344CB8AC3E}">
        <p14:creationId xmlns:p14="http://schemas.microsoft.com/office/powerpoint/2010/main" val="114844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a:t>Digitálna</a:t>
            </a:r>
            <a:r>
              <a:rPr lang="en-US" dirty="0"/>
              <a:t> </a:t>
            </a:r>
            <a:r>
              <a:rPr lang="en-US" dirty="0" err="1"/>
              <a:t>peňaženka</a:t>
            </a:r>
            <a:endParaRPr lang="en-US" dirty="0"/>
          </a:p>
        </p:txBody>
      </p:sp>
      <p:grpSp>
        <p:nvGrpSpPr>
          <p:cNvPr id="5" name="Group 25"/>
          <p:cNvGrpSpPr/>
          <p:nvPr/>
        </p:nvGrpSpPr>
        <p:grpSpPr>
          <a:xfrm>
            <a:off x="376108" y="2015798"/>
            <a:ext cx="5984219" cy="3725488"/>
            <a:chOff x="896226" y="2218245"/>
            <a:chExt cx="5440199" cy="3387591"/>
          </a:xfrm>
        </p:grpSpPr>
        <p:grpSp>
          <p:nvGrpSpPr>
            <p:cNvPr id="6" name="Group 24"/>
            <p:cNvGrpSpPr/>
            <p:nvPr/>
          </p:nvGrpSpPr>
          <p:grpSpPr>
            <a:xfrm>
              <a:off x="896226" y="2218245"/>
              <a:ext cx="5440199" cy="3387591"/>
              <a:chOff x="896226" y="2218245"/>
              <a:chExt cx="5440199" cy="3387591"/>
            </a:xfrm>
          </p:grpSpPr>
          <p:grpSp>
            <p:nvGrpSpPr>
              <p:cNvPr id="11" name="Group 18"/>
              <p:cNvGrpSpPr/>
              <p:nvPr/>
            </p:nvGrpSpPr>
            <p:grpSpPr>
              <a:xfrm>
                <a:off x="896226" y="2218245"/>
                <a:ext cx="5440199" cy="2844642"/>
                <a:chOff x="981951" y="1793710"/>
                <a:chExt cx="5440199" cy="2844642"/>
              </a:xfrm>
            </p:grpSpPr>
            <p:sp>
              <p:nvSpPr>
                <p:cNvPr id="18" name="Oval 17"/>
                <p:cNvSpPr/>
                <p:nvPr/>
              </p:nvSpPr>
              <p:spPr bwMode="gray">
                <a:xfrm>
                  <a:off x="981951" y="1793710"/>
                  <a:ext cx="2844642" cy="2844642"/>
                </a:xfrm>
                <a:prstGeom prst="ellipse">
                  <a:avLst/>
                </a:prstGeom>
                <a:solidFill>
                  <a:schemeClr val="accent1">
                    <a:alpha val="88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9" name="Oval 18"/>
                <p:cNvSpPr/>
                <p:nvPr/>
              </p:nvSpPr>
              <p:spPr bwMode="gray">
                <a:xfrm>
                  <a:off x="3577508" y="1793710"/>
                  <a:ext cx="2844642" cy="2844642"/>
                </a:xfrm>
                <a:prstGeom prst="ellipse">
                  <a:avLst/>
                </a:prstGeom>
                <a:solidFill>
                  <a:schemeClr val="accent3">
                    <a:alpha val="77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grpSp>
          <p:sp>
            <p:nvSpPr>
              <p:cNvPr id="14" name="TextBox 13"/>
              <p:cNvSpPr txBox="1"/>
              <p:nvPr/>
            </p:nvSpPr>
            <p:spPr>
              <a:xfrm>
                <a:off x="1392516" y="5186043"/>
                <a:ext cx="1936242" cy="419793"/>
              </a:xfrm>
              <a:prstGeom prst="rect">
                <a:avLst/>
              </a:prstGeom>
              <a:noFill/>
            </p:spPr>
            <p:txBody>
              <a:bodyPr wrap="square" lIns="0" tIns="0" rIns="0" bIns="0" rtlCol="0">
                <a:spAutoFit/>
              </a:bodyPr>
              <a:lstStyle/>
              <a:p>
                <a:pPr algn="ctr" fontAlgn="base">
                  <a:spcBef>
                    <a:spcPts val="600"/>
                  </a:spcBef>
                  <a:spcAft>
                    <a:spcPct val="0"/>
                  </a:spcAft>
                  <a:buClr>
                    <a:srgbClr val="F0AB00"/>
                  </a:buClr>
                  <a:buSzPct val="80000"/>
                </a:pPr>
                <a:r>
                  <a:rPr lang="sk-SK" sz="1500" kern="0" dirty="0">
                    <a:ea typeface="Arial Unicode MS" pitchFamily="34" charset="-128"/>
                    <a:cs typeface="Arial Unicode MS" pitchFamily="34" charset="-128"/>
                  </a:rPr>
                  <a:t>Neustále úradné overenia a potvrdenia </a:t>
                </a:r>
              </a:p>
            </p:txBody>
          </p:sp>
          <p:sp>
            <p:nvSpPr>
              <p:cNvPr id="15" name="TextBox 14"/>
              <p:cNvSpPr txBox="1"/>
              <p:nvPr/>
            </p:nvSpPr>
            <p:spPr>
              <a:xfrm>
                <a:off x="3625535" y="5180659"/>
                <a:ext cx="2577138" cy="419793"/>
              </a:xfrm>
              <a:prstGeom prst="rect">
                <a:avLst/>
              </a:prstGeom>
              <a:noFill/>
            </p:spPr>
            <p:txBody>
              <a:bodyPr wrap="square" lIns="0" tIns="0" rIns="0" bIns="0" rtlCol="0">
                <a:spAutoFit/>
              </a:bodyPr>
              <a:lstStyle/>
              <a:p>
                <a:pPr algn="ctr" fontAlgn="base">
                  <a:spcBef>
                    <a:spcPts val="600"/>
                  </a:spcBef>
                  <a:spcAft>
                    <a:spcPct val="0"/>
                  </a:spcAft>
                  <a:buClr>
                    <a:srgbClr val="F0AB00"/>
                  </a:buClr>
                  <a:buSzPct val="80000"/>
                </a:pPr>
                <a:r>
                  <a:rPr lang="sk-SK" sz="1500" kern="0" dirty="0">
                    <a:ea typeface="Arial Unicode MS" pitchFamily="34" charset="-128"/>
                    <a:cs typeface="Arial Unicode MS" pitchFamily="34" charset="-128"/>
                  </a:rPr>
                  <a:t>Nejednoznačnosť úkonov, zložité kontroly </a:t>
                </a:r>
              </a:p>
            </p:txBody>
          </p:sp>
        </p:grpSp>
        <p:sp>
          <p:nvSpPr>
            <p:cNvPr id="9" name="Rectangle 8"/>
            <p:cNvSpPr/>
            <p:nvPr/>
          </p:nvSpPr>
          <p:spPr>
            <a:xfrm>
              <a:off x="1292327" y="3299614"/>
              <a:ext cx="2136611" cy="755627"/>
            </a:xfrm>
            <a:prstGeom prst="rect">
              <a:avLst/>
            </a:prstGeom>
          </p:spPr>
          <p:txBody>
            <a:bodyPr>
              <a:spAutoFit/>
            </a:bodyPr>
            <a:lstStyle/>
            <a:p>
              <a:pPr algn="ctr" defTabSz="914400" fontAlgn="base">
                <a:spcBef>
                  <a:spcPct val="50000"/>
                </a:spcBef>
                <a:spcAft>
                  <a:spcPct val="0"/>
                </a:spcAft>
                <a:buClr>
                  <a:srgbClr val="F0AB00"/>
                </a:buClr>
                <a:buSzPct val="80000"/>
              </a:pPr>
              <a:r>
                <a:rPr lang="sk-SK" sz="2400" kern="0" dirty="0">
                  <a:ea typeface="Arial Unicode MS" pitchFamily="34" charset="-128"/>
                  <a:cs typeface="Arial Unicode MS" pitchFamily="34" charset="-128"/>
                </a:rPr>
                <a:t>Identifikácia osoby </a:t>
              </a:r>
            </a:p>
          </p:txBody>
        </p:sp>
        <p:sp>
          <p:nvSpPr>
            <p:cNvPr id="10" name="Rectangle 9"/>
            <p:cNvSpPr/>
            <p:nvPr/>
          </p:nvSpPr>
          <p:spPr>
            <a:xfrm>
              <a:off x="3845800" y="3299614"/>
              <a:ext cx="2136611" cy="755627"/>
            </a:xfrm>
            <a:prstGeom prst="rect">
              <a:avLst/>
            </a:prstGeom>
          </p:spPr>
          <p:txBody>
            <a:bodyPr>
              <a:spAutoFit/>
            </a:bodyPr>
            <a:lstStyle/>
            <a:p>
              <a:pPr algn="ctr" defTabSz="914400" fontAlgn="base">
                <a:spcBef>
                  <a:spcPct val="50000"/>
                </a:spcBef>
                <a:spcAft>
                  <a:spcPct val="0"/>
                </a:spcAft>
                <a:buClr>
                  <a:srgbClr val="F0AB00"/>
                </a:buClr>
                <a:buSzPct val="80000"/>
              </a:pPr>
              <a:r>
                <a:rPr lang="sk-SK" sz="2400" kern="0" dirty="0">
                  <a:ea typeface="Arial Unicode MS" pitchFamily="34" charset="-128"/>
                  <a:cs typeface="Arial Unicode MS" pitchFamily="34" charset="-128"/>
                </a:rPr>
                <a:t>Únik peňazí v zdravotníctve</a:t>
              </a:r>
            </a:p>
          </p:txBody>
        </p:sp>
      </p:grpSp>
      <p:pic>
        <p:nvPicPr>
          <p:cNvPr id="20" name="Picture 19"/>
          <p:cNvPicPr>
            <a:picLocks noChangeAspect="1"/>
          </p:cNvPicPr>
          <p:nvPr/>
        </p:nvPicPr>
        <p:blipFill>
          <a:blip r:embed="rId2"/>
          <a:stretch>
            <a:fillRect/>
          </a:stretch>
        </p:blipFill>
        <p:spPr>
          <a:xfrm>
            <a:off x="6723939" y="2155562"/>
            <a:ext cx="4966538" cy="2929930"/>
          </a:xfrm>
          <a:prstGeom prst="rect">
            <a:avLst/>
          </a:prstGeom>
          <a:noFill/>
        </p:spPr>
      </p:pic>
    </p:spTree>
    <p:extLst>
      <p:ext uri="{BB962C8B-B14F-4D97-AF65-F5344CB8AC3E}">
        <p14:creationId xmlns:p14="http://schemas.microsoft.com/office/powerpoint/2010/main" val="1590785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olzano_blockchain">
            <a:hlinkClick r:id="" action="ppaction://media"/>
            <a:extLst>
              <a:ext uri="{FF2B5EF4-FFF2-40B4-BE49-F238E27FC236}">
                <a16:creationId xmlns:a16="http://schemas.microsoft.com/office/drawing/2014/main" id="{B34744F9-6533-7A4A-A13C-12305925886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0" y="4763"/>
            <a:ext cx="12192000" cy="6858000"/>
          </a:xfrm>
          <a:prstGeom prst="rect">
            <a:avLst/>
          </a:prstGeom>
        </p:spPr>
      </p:pic>
    </p:spTree>
    <p:extLst>
      <p:ext uri="{BB962C8B-B14F-4D97-AF65-F5344CB8AC3E}">
        <p14:creationId xmlns:p14="http://schemas.microsoft.com/office/powerpoint/2010/main" val="134698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8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45289824"/>
              </p:ext>
            </p:extLst>
          </p:nvPr>
        </p:nvGraphicFramePr>
        <p:xfrm>
          <a:off x="346061" y="1286693"/>
          <a:ext cx="11344416" cy="2508433"/>
        </p:xfrm>
        <a:graphic>
          <a:graphicData uri="http://schemas.openxmlformats.org/drawingml/2006/table">
            <a:tbl>
              <a:tblPr firstRow="1" bandRow="1">
                <a:tableStyleId>{5C22544A-7EE6-4342-B048-85BDC9FD1C3A}</a:tableStyleId>
              </a:tblPr>
              <a:tblGrid>
                <a:gridCol w="2778537">
                  <a:extLst>
                    <a:ext uri="{9D8B030D-6E8A-4147-A177-3AD203B41FA5}">
                      <a16:colId xmlns:a16="http://schemas.microsoft.com/office/drawing/2014/main" val="20000"/>
                    </a:ext>
                  </a:extLst>
                </a:gridCol>
                <a:gridCol w="8565879">
                  <a:extLst>
                    <a:ext uri="{9D8B030D-6E8A-4147-A177-3AD203B41FA5}">
                      <a16:colId xmlns:a16="http://schemas.microsoft.com/office/drawing/2014/main" val="20001"/>
                    </a:ext>
                  </a:extLst>
                </a:gridCol>
              </a:tblGrid>
              <a:tr h="196591">
                <a:tc gridSpan="2">
                  <a:txBody>
                    <a:bodyPr/>
                    <a:lstStyle/>
                    <a:p>
                      <a:pPr algn="ctr"/>
                      <a:r>
                        <a:rPr lang="sk-SK" noProof="0"/>
                        <a:t>Popis referencie</a:t>
                      </a:r>
                    </a:p>
                  </a:txBody>
                  <a:tcPr anchor="ctr">
                    <a:solidFill>
                      <a:srgbClr val="00B0F0"/>
                    </a:solidFill>
                  </a:tcPr>
                </a:tc>
                <a:tc hMerge="1">
                  <a:txBody>
                    <a:bodyPr/>
                    <a:lstStyle/>
                    <a:p>
                      <a:endParaRPr lang="de-DE"/>
                    </a:p>
                  </a:txBody>
                  <a:tcPr/>
                </a:tc>
                <a:extLst>
                  <a:ext uri="{0D108BD9-81ED-4DB2-BD59-A6C34878D82A}">
                    <a16:rowId xmlns:a16="http://schemas.microsoft.com/office/drawing/2014/main" val="10000"/>
                  </a:ext>
                </a:extLst>
              </a:tr>
              <a:tr h="2096953">
                <a:tc>
                  <a:txBody>
                    <a:bodyPr/>
                    <a:lstStyle/>
                    <a:p>
                      <a:pPr marL="0" algn="l" defTabSz="914400" rtl="0" eaLnBrk="1" latinLnBrk="0" hangingPunct="1"/>
                      <a:r>
                        <a:rPr lang="sk-SK" sz="2400" kern="1200" noProof="0">
                          <a:solidFill>
                            <a:schemeClr val="tx1"/>
                          </a:solidFill>
                          <a:latin typeface="+mn-lt"/>
                          <a:ea typeface="+mn-ea"/>
                          <a:cs typeface="+mn-cs"/>
                        </a:rPr>
                        <a:t>Sumarizácia</a:t>
                      </a:r>
                    </a:p>
                  </a:txBody>
                  <a:tcPr anchor="ctr">
                    <a:solidFill>
                      <a:srgbClr val="00B0F0"/>
                    </a:solidFill>
                  </a:tcPr>
                </a:tc>
                <a:tc>
                  <a:txBody>
                    <a:bodyPr/>
                    <a:lstStyle/>
                    <a:p>
                      <a:pPr marL="171450" lvl="0" indent="-171450">
                        <a:buFont typeface="Arial" panose="020B0604020202020204" pitchFamily="34" charset="0"/>
                        <a:buChar char="•"/>
                      </a:pPr>
                      <a:r>
                        <a:rPr lang="sk-SK" sz="1600" noProof="0" dirty="0"/>
                        <a:t>Provincia </a:t>
                      </a:r>
                      <a:r>
                        <a:rPr lang="sk-SK" sz="1600" noProof="0" dirty="0" err="1"/>
                        <a:t>Autonoma</a:t>
                      </a:r>
                      <a:r>
                        <a:rPr lang="sk-SK" sz="1600" noProof="0" dirty="0"/>
                        <a:t> di </a:t>
                      </a:r>
                      <a:r>
                        <a:rPr lang="sk-SK" sz="1600" noProof="0" dirty="0" err="1"/>
                        <a:t>Bolzano</a:t>
                      </a:r>
                      <a:r>
                        <a:rPr lang="sk-SK" sz="1600" baseline="0" noProof="0" dirty="0"/>
                        <a:t> (PAB. </a:t>
                      </a:r>
                      <a:r>
                        <a:rPr lang="sk-SK" sz="1600" noProof="0" dirty="0" err="1"/>
                        <a:t>Autonomous</a:t>
                      </a:r>
                      <a:r>
                        <a:rPr lang="sk-SK" sz="1600" noProof="0" dirty="0"/>
                        <a:t> </a:t>
                      </a:r>
                      <a:r>
                        <a:rPr lang="sk-SK" sz="1600" noProof="0" dirty="0" err="1"/>
                        <a:t>Region</a:t>
                      </a:r>
                      <a:r>
                        <a:rPr lang="sk-SK" sz="1600" noProof="0" dirty="0"/>
                        <a:t> of </a:t>
                      </a:r>
                      <a:r>
                        <a:rPr lang="sk-SK" sz="1600" noProof="0" dirty="0" err="1"/>
                        <a:t>Bozen</a:t>
                      </a:r>
                      <a:r>
                        <a:rPr lang="sk-SK" sz="1600" noProof="0" dirty="0"/>
                        <a:t>, </a:t>
                      </a:r>
                      <a:r>
                        <a:rPr lang="sk-SK" sz="1600" noProof="0" dirty="0" err="1"/>
                        <a:t>Südtirol</a:t>
                      </a:r>
                      <a:r>
                        <a:rPr lang="sk-SK" sz="1600" noProof="0" dirty="0"/>
                        <a:t>)  5000 zamestnancov. Zjednodušenie a zabezpečenie služieb pre občanov technológiou </a:t>
                      </a:r>
                      <a:r>
                        <a:rPr lang="sk-SK" sz="1600" noProof="0" dirty="0" err="1"/>
                        <a:t>blockchain</a:t>
                      </a:r>
                      <a:endParaRPr lang="sk-SK" sz="1600" noProof="0" dirty="0"/>
                    </a:p>
                    <a:p>
                      <a:pPr marL="171450" lvl="0" indent="-171450">
                        <a:buFont typeface="Arial" panose="020B0604020202020204" pitchFamily="34" charset="0"/>
                        <a:buChar char="•"/>
                      </a:pPr>
                      <a:r>
                        <a:rPr lang="sk-SK" sz="1600" noProof="0" dirty="0"/>
                        <a:t>Digitalizácia toku procesu papierových dokumentov pre rôzne aplikácie (obnova vodičských preukazov, podpora rezidentov, granty / dary ...)</a:t>
                      </a:r>
                    </a:p>
                    <a:p>
                      <a:pPr marL="171450" lvl="0" indent="-171450">
                        <a:buFont typeface="Arial" panose="020B0604020202020204" pitchFamily="34" charset="0"/>
                        <a:buChar char="•"/>
                      </a:pPr>
                      <a:r>
                        <a:rPr lang="sk-SK" sz="1600" noProof="0" dirty="0" err="1"/>
                        <a:t>Blockchain</a:t>
                      </a:r>
                      <a:r>
                        <a:rPr lang="sk-SK" sz="1600" noProof="0" dirty="0"/>
                        <a:t> overuje, že digitálny dokument a papierový dokument sú identické a zostávajú nezmenené</a:t>
                      </a:r>
                    </a:p>
                    <a:p>
                      <a:pPr marL="171450" lvl="0" indent="-171450">
                        <a:buFont typeface="Arial" panose="020B0604020202020204" pitchFamily="34" charset="0"/>
                        <a:buChar char="•"/>
                      </a:pPr>
                      <a:r>
                        <a:rPr lang="sk-SK" sz="1600" noProof="0" dirty="0"/>
                        <a:t>Digitálny dokument je považovaný za originálny</a:t>
                      </a:r>
                    </a:p>
                  </a:txBody>
                  <a:tcPr>
                    <a:solidFill>
                      <a:schemeClr val="accent2">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939623569"/>
              </p:ext>
            </p:extLst>
          </p:nvPr>
        </p:nvGraphicFramePr>
        <p:xfrm>
          <a:off x="346061" y="3822886"/>
          <a:ext cx="11344415" cy="2629894"/>
        </p:xfrm>
        <a:graphic>
          <a:graphicData uri="http://schemas.openxmlformats.org/drawingml/2006/table">
            <a:tbl>
              <a:tblPr firstRow="1" bandRow="1">
                <a:tableStyleId>{5C22544A-7EE6-4342-B048-85BDC9FD1C3A}</a:tableStyleId>
              </a:tblPr>
              <a:tblGrid>
                <a:gridCol w="2778537">
                  <a:extLst>
                    <a:ext uri="{9D8B030D-6E8A-4147-A177-3AD203B41FA5}">
                      <a16:colId xmlns:a16="http://schemas.microsoft.com/office/drawing/2014/main" val="20000"/>
                    </a:ext>
                  </a:extLst>
                </a:gridCol>
                <a:gridCol w="8565878">
                  <a:extLst>
                    <a:ext uri="{9D8B030D-6E8A-4147-A177-3AD203B41FA5}">
                      <a16:colId xmlns:a16="http://schemas.microsoft.com/office/drawing/2014/main" val="20001"/>
                    </a:ext>
                  </a:extLst>
                </a:gridCol>
              </a:tblGrid>
              <a:tr h="387696">
                <a:tc gridSpan="2">
                  <a:txBody>
                    <a:bodyPr/>
                    <a:lstStyle/>
                    <a:p>
                      <a:pPr algn="ctr"/>
                      <a:r>
                        <a:rPr lang="en-GB" noProof="0" dirty="0" err="1"/>
                        <a:t>Atraktivita</a:t>
                      </a:r>
                      <a:endParaRPr lang="en-GB" noProof="0" dirty="0"/>
                    </a:p>
                  </a:txBody>
                  <a:tcPr anchor="ctr">
                    <a:solidFill>
                      <a:srgbClr val="00B0F0"/>
                    </a:solidFill>
                  </a:tcPr>
                </a:tc>
                <a:tc hMerge="1">
                  <a:txBody>
                    <a:bodyPr/>
                    <a:lstStyle/>
                    <a:p>
                      <a:endParaRPr lang="de-DE"/>
                    </a:p>
                  </a:txBody>
                  <a:tcPr/>
                </a:tc>
                <a:extLst>
                  <a:ext uri="{0D108BD9-81ED-4DB2-BD59-A6C34878D82A}">
                    <a16:rowId xmlns:a16="http://schemas.microsoft.com/office/drawing/2014/main" val="10000"/>
                  </a:ext>
                </a:extLst>
              </a:tr>
              <a:tr h="2218414">
                <a:tc>
                  <a:txBody>
                    <a:bodyPr/>
                    <a:lstStyle/>
                    <a:p>
                      <a:pPr marL="0" algn="l" defTabSz="914400" rtl="0" eaLnBrk="1" latinLnBrk="0" hangingPunct="1"/>
                      <a:r>
                        <a:rPr lang="en-GB" sz="2400" kern="1200" noProof="0" dirty="0" err="1">
                          <a:solidFill>
                            <a:schemeClr val="tx1"/>
                          </a:solidFill>
                          <a:latin typeface="+mn-lt"/>
                          <a:ea typeface="+mn-ea"/>
                          <a:cs typeface="+mn-cs"/>
                        </a:rPr>
                        <a:t>Prínosy</a:t>
                      </a:r>
                      <a:endParaRPr lang="en-GB" sz="2400" kern="1200" noProof="0" dirty="0">
                        <a:solidFill>
                          <a:schemeClr val="tx1"/>
                        </a:solidFill>
                        <a:latin typeface="+mn-lt"/>
                        <a:ea typeface="+mn-ea"/>
                        <a:cs typeface="+mn-cs"/>
                      </a:endParaRPr>
                    </a:p>
                  </a:txBody>
                  <a:tcPr anchor="ctr">
                    <a:solidFill>
                      <a:srgbClr val="00B0F0"/>
                    </a:solidFill>
                  </a:tcPr>
                </a:tc>
                <a:tc>
                  <a:txBody>
                    <a:bodyPr/>
                    <a:lstStyle/>
                    <a:p>
                      <a:pPr marL="171450" marR="0" lvl="0" indent="-171450" algn="l" defTabSz="108844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k-SK" sz="1600" noProof="0" dirty="0"/>
                        <a:t>Použitia v rámci viacerých prípadov, ktoré sa vzťahujú na všetky administratívne postupy, ktoré vyžadujú papierové dokumenty hlavne v odvetví služieb</a:t>
                      </a:r>
                    </a:p>
                    <a:p>
                      <a:pPr marL="171450" marR="0" lvl="0" indent="-171450" algn="l" defTabSz="108844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k-SK" sz="1600" noProof="0" dirty="0"/>
                        <a:t>Podpora talianskej stratégie digitalizácie pre transparentnú a dôveryhodnú vládu</a:t>
                      </a:r>
                    </a:p>
                    <a:p>
                      <a:pPr marL="171450" marR="0" lvl="0" indent="-171450" algn="l" defTabSz="108844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k-SK" sz="1600" noProof="0" dirty="0"/>
                        <a:t>Pri automatickom overovaní dokumentov sa výrazne zníži manuálna záťaž pre štátnych zamestnancov. Proces je rýchlejší, zvýši sa dôvera a výkonnosť</a:t>
                      </a:r>
                    </a:p>
                    <a:p>
                      <a:pPr marL="171450" marR="0" lvl="0" indent="-171450" algn="l" defTabSz="108844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k-SK" sz="1600" noProof="0" dirty="0"/>
                        <a:t>Architektúra a návrh je základom pre prijatie v celom Taliansku</a:t>
                      </a:r>
                    </a:p>
                  </a:txBody>
                  <a:tcPr anchor="ctr">
                    <a:solidFill>
                      <a:srgbClr val="E0E0E0"/>
                    </a:solidFill>
                  </a:tcPr>
                </a:tc>
                <a:extLst>
                  <a:ext uri="{0D108BD9-81ED-4DB2-BD59-A6C34878D82A}">
                    <a16:rowId xmlns:a16="http://schemas.microsoft.com/office/drawing/2014/main" val="10001"/>
                  </a:ext>
                </a:extLst>
              </a:tr>
            </a:tbl>
          </a:graphicData>
        </a:graphic>
      </p:graphicFrame>
      <p:sp>
        <p:nvSpPr>
          <p:cNvPr id="9" name="Title 1"/>
          <p:cNvSpPr txBox="1">
            <a:spLocks/>
          </p:cNvSpPr>
          <p:nvPr/>
        </p:nvSpPr>
        <p:spPr bwMode="gray">
          <a:xfrm>
            <a:off x="504001" y="504000"/>
            <a:ext cx="11542194" cy="966019"/>
          </a:xfrm>
          <a:prstGeom prst="rect">
            <a:avLst/>
          </a:prstGeom>
        </p:spPr>
        <p:txBody>
          <a:bodyPr vert="horz" lIns="0" tIns="0" rIns="0" bIns="0" rtlCol="0" anchor="ctr" anchorCtr="0">
            <a:noAutofit/>
          </a:bodyPr>
          <a:lstStyle>
            <a:lvl1pPr algn="l" defTabSz="1088449" rtl="0" eaLnBrk="1" latinLnBrk="0" hangingPunct="1">
              <a:spcBef>
                <a:spcPct val="0"/>
              </a:spcBef>
              <a:buNone/>
              <a:defRPr sz="2799" b="1" kern="1200">
                <a:solidFill>
                  <a:schemeClr val="accent2"/>
                </a:solidFill>
                <a:latin typeface="+mj-lt"/>
                <a:ea typeface="+mj-ea"/>
                <a:cs typeface="+mj-cs"/>
              </a:defRPr>
            </a:lvl1pPr>
          </a:lstStyle>
          <a:p>
            <a:pPr marL="0" marR="0" lvl="0" indent="0" algn="l" defTabSz="1088449" rtl="0" eaLnBrk="1" fontAlgn="auto" latinLnBrk="0" hangingPunct="1">
              <a:lnSpc>
                <a:spcPct val="100000"/>
              </a:lnSpc>
              <a:spcBef>
                <a:spcPct val="0"/>
              </a:spcBef>
              <a:spcAft>
                <a:spcPts val="0"/>
              </a:spcAft>
              <a:buClrTx/>
              <a:buSzTx/>
              <a:buFontTx/>
              <a:buNone/>
              <a:tabLst/>
              <a:defRPr/>
            </a:pPr>
            <a:endParaRPr kumimoji="0" lang="en-US" sz="1600" b="1" i="0" u="none" strike="noStrike" kern="1200" cap="none" spc="0" normalizeH="0" baseline="0" noProof="0" dirty="0">
              <a:ln>
                <a:noFill/>
              </a:ln>
              <a:solidFill>
                <a:srgbClr val="666666"/>
              </a:solidFill>
              <a:effectLst/>
              <a:uLnTx/>
              <a:uFillTx/>
              <a:latin typeface="Arial"/>
              <a:ea typeface="+mj-ea"/>
              <a:cs typeface="+mj-cs"/>
            </a:endParaRPr>
          </a:p>
        </p:txBody>
      </p:sp>
      <p:sp>
        <p:nvSpPr>
          <p:cNvPr id="2" name="Title 1"/>
          <p:cNvSpPr>
            <a:spLocks noGrp="1"/>
          </p:cNvSpPr>
          <p:nvPr>
            <p:ph type="title"/>
          </p:nvPr>
        </p:nvSpPr>
        <p:spPr/>
        <p:txBody>
          <a:bodyPr/>
          <a:lstStyle/>
          <a:p>
            <a:r>
              <a:rPr lang="de-DE" dirty="0" err="1"/>
              <a:t>Blockchain</a:t>
            </a:r>
            <a:r>
              <a:rPr lang="de-DE" dirty="0"/>
              <a:t> </a:t>
            </a:r>
            <a:r>
              <a:rPr lang="de-DE" dirty="0" err="1"/>
              <a:t>pre</a:t>
            </a:r>
            <a:r>
              <a:rPr lang="de-DE" dirty="0"/>
              <a:t> </a:t>
            </a:r>
            <a:r>
              <a:rPr lang="en-GB" dirty="0" err="1">
                <a:solidFill>
                  <a:schemeClr val="accent1"/>
                </a:solidFill>
              </a:rPr>
              <a:t>Provincia</a:t>
            </a:r>
            <a:r>
              <a:rPr lang="en-GB" dirty="0">
                <a:solidFill>
                  <a:schemeClr val="accent1"/>
                </a:solidFill>
              </a:rPr>
              <a:t> </a:t>
            </a:r>
            <a:r>
              <a:rPr lang="en-GB" dirty="0" err="1">
                <a:solidFill>
                  <a:schemeClr val="accent1"/>
                </a:solidFill>
              </a:rPr>
              <a:t>Autonoma</a:t>
            </a:r>
            <a:r>
              <a:rPr lang="en-GB" dirty="0">
                <a:solidFill>
                  <a:schemeClr val="accent1"/>
                </a:solidFill>
              </a:rPr>
              <a:t> di Bolzano</a:t>
            </a:r>
            <a:endParaRPr lang="de-DE" dirty="0">
              <a:solidFill>
                <a:schemeClr val="accent1"/>
              </a:solidFill>
            </a:endParaRPr>
          </a:p>
        </p:txBody>
      </p:sp>
    </p:spTree>
    <p:extLst>
      <p:ext uri="{BB962C8B-B14F-4D97-AF65-F5344CB8AC3E}">
        <p14:creationId xmlns:p14="http://schemas.microsoft.com/office/powerpoint/2010/main" val="3549329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sk-SK" sz="2400" kern="0" dirty="0" err="1">
                <a:ea typeface="Arial Unicode MS" pitchFamily="34" charset="-128"/>
                <a:cs typeface="Arial Unicode MS" pitchFamily="34" charset="-128"/>
              </a:rPr>
              <a:t>Bitcoin</a:t>
            </a:r>
            <a:r>
              <a:rPr lang="sk-SK" sz="2400" kern="0" dirty="0">
                <a:ea typeface="Arial Unicode MS" pitchFamily="34" charset="-128"/>
                <a:cs typeface="Arial Unicode MS" pitchFamily="34" charset="-128"/>
              </a:rPr>
              <a:t> </a:t>
            </a:r>
            <a:r>
              <a:rPr lang="sk-SK" sz="2400" dirty="0"/>
              <a:t>≠ </a:t>
            </a:r>
            <a:r>
              <a:rPr lang="sk-SK" sz="2400" kern="0" dirty="0" err="1">
                <a:ea typeface="Arial Unicode MS" pitchFamily="34" charset="-128"/>
                <a:cs typeface="Arial Unicode MS" pitchFamily="34" charset="-128"/>
              </a:rPr>
              <a:t>Blockchain</a:t>
            </a:r>
            <a:endParaRPr lang="sk-SK" sz="2400" kern="0" dirty="0">
              <a:ea typeface="Arial Unicode MS" pitchFamily="34" charset="-128"/>
              <a:cs typeface="Arial Unicode MS" pitchFamily="34" charset="-128"/>
            </a:endParaRPr>
          </a:p>
          <a:p>
            <a:r>
              <a:rPr lang="sk-SK" sz="2400" kern="0" dirty="0" err="1">
                <a:ea typeface="Arial Unicode MS" pitchFamily="34" charset="-128"/>
                <a:cs typeface="Arial Unicode MS" pitchFamily="34" charset="-128"/>
              </a:rPr>
              <a:t>Blockchain</a:t>
            </a:r>
            <a:r>
              <a:rPr lang="sk-SK" sz="2400" kern="0" dirty="0">
                <a:ea typeface="Arial Unicode MS" pitchFamily="34" charset="-128"/>
                <a:cs typeface="Arial Unicode MS" pitchFamily="34" charset="-128"/>
              </a:rPr>
              <a:t> = koncept </a:t>
            </a:r>
            <a:r>
              <a:rPr lang="sk-SK" sz="2400" b="1" kern="0" dirty="0">
                <a:solidFill>
                  <a:schemeClr val="accent1"/>
                </a:solidFill>
                <a:latin typeface="+mj-lt"/>
                <a:ea typeface="Arial Unicode MS" pitchFamily="34" charset="-128"/>
                <a:cs typeface="Arial Unicode MS" pitchFamily="34" charset="-128"/>
              </a:rPr>
              <a:t>decentralizovanej</a:t>
            </a:r>
            <a:r>
              <a:rPr lang="sk-SK" sz="2400" kern="0" dirty="0">
                <a:ea typeface="Arial Unicode MS" pitchFamily="34" charset="-128"/>
                <a:cs typeface="Arial Unicode MS" pitchFamily="34" charset="-128"/>
              </a:rPr>
              <a:t> siete</a:t>
            </a:r>
          </a:p>
          <a:p>
            <a:r>
              <a:rPr lang="sk-SK" sz="2400" kern="0" dirty="0">
                <a:ea typeface="Arial Unicode MS" pitchFamily="34" charset="-128"/>
                <a:cs typeface="Arial Unicode MS" pitchFamily="34" charset="-128"/>
              </a:rPr>
              <a:t>SAP </a:t>
            </a:r>
            <a:r>
              <a:rPr lang="sk-SK" sz="2400" kern="0" dirty="0" err="1">
                <a:ea typeface="Arial Unicode MS" pitchFamily="34" charset="-128"/>
                <a:cs typeface="Arial Unicode MS" pitchFamily="34" charset="-128"/>
              </a:rPr>
              <a:t>Cloud</a:t>
            </a:r>
            <a:r>
              <a:rPr lang="sk-SK" sz="2400" kern="0" dirty="0">
                <a:ea typeface="Arial Unicode MS" pitchFamily="34" charset="-128"/>
                <a:cs typeface="Arial Unicode MS" pitchFamily="34" charset="-128"/>
              </a:rPr>
              <a:t> </a:t>
            </a:r>
            <a:r>
              <a:rPr lang="sk-SK" sz="2400" kern="0" dirty="0" err="1">
                <a:ea typeface="Arial Unicode MS" pitchFamily="34" charset="-128"/>
                <a:cs typeface="Arial Unicode MS" pitchFamily="34" charset="-128"/>
              </a:rPr>
              <a:t>Platform</a:t>
            </a:r>
            <a:r>
              <a:rPr lang="sk-SK" sz="2400" kern="0" dirty="0">
                <a:ea typeface="Arial Unicode MS" pitchFamily="34" charset="-128"/>
                <a:cs typeface="Arial Unicode MS" pitchFamily="34" charset="-128"/>
              </a:rPr>
              <a:t> </a:t>
            </a:r>
            <a:r>
              <a:rPr lang="sk-SK" sz="2400" kern="0" dirty="0" err="1">
                <a:ea typeface="Arial Unicode MS" pitchFamily="34" charset="-128"/>
                <a:cs typeface="Arial Unicode MS" pitchFamily="34" charset="-128"/>
              </a:rPr>
              <a:t>Blockchain</a:t>
            </a:r>
            <a:r>
              <a:rPr lang="sk-SK" sz="2400" kern="0" dirty="0">
                <a:ea typeface="Arial Unicode MS" pitchFamily="34" charset="-128"/>
                <a:cs typeface="Arial Unicode MS" pitchFamily="34" charset="-128"/>
              </a:rPr>
              <a:t> Service</a:t>
            </a:r>
          </a:p>
          <a:p>
            <a:pPr marL="522864" lvl="1" indent="-342900">
              <a:buFont typeface="Arial" panose="020B0604020202020204" pitchFamily="34" charset="0"/>
              <a:buChar char="•"/>
            </a:pPr>
            <a:r>
              <a:rPr lang="sk-SK" sz="2000" kern="0" dirty="0">
                <a:ea typeface="Arial Unicode MS" pitchFamily="34" charset="-128"/>
                <a:cs typeface="Arial Unicode MS" pitchFamily="34" charset="-128"/>
              </a:rPr>
              <a:t>Integrálna časť technologického portfólia SAP Leonardo </a:t>
            </a:r>
          </a:p>
          <a:p>
            <a:pPr marL="522864" lvl="1" indent="-342900">
              <a:buFont typeface="Arial" panose="020B0604020202020204" pitchFamily="34" charset="0"/>
              <a:buChar char="•"/>
            </a:pPr>
            <a:r>
              <a:rPr lang="sk-SK" sz="2000" kern="0" dirty="0">
                <a:ea typeface="Arial Unicode MS" pitchFamily="34" charset="-128"/>
                <a:cs typeface="Arial Unicode MS" pitchFamily="34" charset="-128"/>
              </a:rPr>
              <a:t>Umožňuje SAP aplikáciám používať technológiu </a:t>
            </a:r>
            <a:r>
              <a:rPr lang="sk-SK" sz="2000" kern="0" dirty="0" err="1">
                <a:ea typeface="Arial Unicode MS" pitchFamily="34" charset="-128"/>
                <a:cs typeface="Arial Unicode MS" pitchFamily="34" charset="-128"/>
              </a:rPr>
              <a:t>blockchain</a:t>
            </a:r>
            <a:endParaRPr lang="sk-SK" sz="2000" kern="0" dirty="0">
              <a:ea typeface="Arial Unicode MS" pitchFamily="34" charset="-128"/>
              <a:cs typeface="Arial Unicode MS" pitchFamily="34" charset="-128"/>
            </a:endParaRPr>
          </a:p>
          <a:p>
            <a:pPr marL="522864" lvl="1" indent="-342900">
              <a:buFont typeface="Arial" panose="020B0604020202020204" pitchFamily="34" charset="0"/>
              <a:buChar char="•"/>
            </a:pPr>
            <a:r>
              <a:rPr lang="sk-SK" sz="2000" b="1" kern="0" dirty="0" err="1">
                <a:solidFill>
                  <a:schemeClr val="accent1"/>
                </a:solidFill>
                <a:latin typeface="+mj-lt"/>
                <a:ea typeface="Arial Unicode MS" pitchFamily="34" charset="-128"/>
                <a:cs typeface="Arial Unicode MS" pitchFamily="34" charset="-128"/>
              </a:rPr>
              <a:t>Multi-node</a:t>
            </a:r>
            <a:r>
              <a:rPr lang="sk-SK" sz="2000" b="1" kern="0" dirty="0">
                <a:solidFill>
                  <a:schemeClr val="accent1"/>
                </a:solidFill>
                <a:latin typeface="+mj-lt"/>
                <a:ea typeface="Arial Unicode MS" pitchFamily="34" charset="-128"/>
                <a:cs typeface="Arial Unicode MS" pitchFamily="34" charset="-128"/>
              </a:rPr>
              <a:t>, </a:t>
            </a:r>
            <a:r>
              <a:rPr lang="sk-SK" sz="2000" b="1" kern="0" dirty="0" err="1">
                <a:solidFill>
                  <a:schemeClr val="accent1"/>
                </a:solidFill>
                <a:latin typeface="+mj-lt"/>
                <a:ea typeface="Arial Unicode MS" pitchFamily="34" charset="-128"/>
                <a:cs typeface="Arial Unicode MS" pitchFamily="34" charset="-128"/>
              </a:rPr>
              <a:t>multi-cloud</a:t>
            </a:r>
            <a:r>
              <a:rPr lang="sk-SK" sz="2000" b="1" kern="0" dirty="0">
                <a:solidFill>
                  <a:schemeClr val="accent1"/>
                </a:solidFill>
                <a:latin typeface="+mj-lt"/>
                <a:ea typeface="Arial Unicode MS" pitchFamily="34" charset="-128"/>
                <a:cs typeface="Arial Unicode MS" pitchFamily="34" charset="-128"/>
              </a:rPr>
              <a:t>, </a:t>
            </a:r>
            <a:r>
              <a:rPr lang="sk-SK" sz="2000" b="1" kern="0" dirty="0" err="1">
                <a:solidFill>
                  <a:schemeClr val="accent1"/>
                </a:solidFill>
                <a:latin typeface="+mj-lt"/>
                <a:ea typeface="Arial Unicode MS" pitchFamily="34" charset="-128"/>
                <a:cs typeface="Arial Unicode MS" pitchFamily="34" charset="-128"/>
              </a:rPr>
              <a:t>multi-platform</a:t>
            </a:r>
            <a:endParaRPr lang="sk-SK" sz="2000" b="1" kern="0" dirty="0">
              <a:solidFill>
                <a:schemeClr val="accent1"/>
              </a:solidFill>
              <a:latin typeface="+mj-lt"/>
              <a:ea typeface="Arial Unicode MS" pitchFamily="34" charset="-128"/>
              <a:cs typeface="Arial Unicode MS" pitchFamily="34" charset="-128"/>
            </a:endParaRPr>
          </a:p>
          <a:p>
            <a:r>
              <a:rPr lang="sk-SK" sz="2400" kern="0" dirty="0">
                <a:ea typeface="Arial Unicode MS" pitchFamily="34" charset="-128"/>
                <a:cs typeface="Arial Unicode MS" pitchFamily="34" charset="-128"/>
              </a:rPr>
              <a:t>Hodnota pre biznis je vždy tvorená na úrovni aplikácie</a:t>
            </a:r>
            <a:endParaRPr lang="sk-SK" dirty="0"/>
          </a:p>
        </p:txBody>
      </p:sp>
      <p:sp>
        <p:nvSpPr>
          <p:cNvPr id="3" name="Title 2"/>
          <p:cNvSpPr>
            <a:spLocks noGrp="1"/>
          </p:cNvSpPr>
          <p:nvPr>
            <p:ph type="title"/>
          </p:nvPr>
        </p:nvSpPr>
        <p:spPr/>
        <p:txBody>
          <a:bodyPr/>
          <a:lstStyle/>
          <a:p>
            <a:r>
              <a:rPr lang="de-DE" dirty="0"/>
              <a:t>Na </a:t>
            </a:r>
            <a:r>
              <a:rPr lang="de-DE" dirty="0" err="1"/>
              <a:t>záver</a:t>
            </a:r>
            <a:endParaRPr lang="de-DE" dirty="0"/>
          </a:p>
        </p:txBody>
      </p:sp>
    </p:spTree>
    <p:extLst>
      <p:ext uri="{BB962C8B-B14F-4D97-AF65-F5344CB8AC3E}">
        <p14:creationId xmlns:p14="http://schemas.microsoft.com/office/powerpoint/2010/main" val="362225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482863-657D-427B-B780-7712FAB2E75C}"/>
              </a:ext>
            </a:extLst>
          </p:cNvPr>
          <p:cNvSpPr>
            <a:spLocks noGrp="1"/>
          </p:cNvSpPr>
          <p:nvPr>
            <p:ph type="body" sz="quarter" idx="10"/>
          </p:nvPr>
        </p:nvSpPr>
        <p:spPr>
          <a:xfrm>
            <a:off x="505296" y="2637095"/>
            <a:ext cx="7176101" cy="3212904"/>
          </a:xfrm>
        </p:spPr>
        <p:txBody>
          <a:bodyPr>
            <a:normAutofit/>
          </a:bodyPr>
          <a:lstStyle/>
          <a:p>
            <a:r>
              <a:rPr lang="sk-SK" b="1" dirty="0">
                <a:solidFill>
                  <a:schemeClr val="accent3"/>
                </a:solidFill>
              </a:rPr>
              <a:t>Benefity</a:t>
            </a:r>
          </a:p>
          <a:p>
            <a:pPr marL="342831" indent="-342831">
              <a:spcBef>
                <a:spcPts val="600"/>
              </a:spcBef>
              <a:buFont typeface="Wingdings" panose="05000000000000000000" pitchFamily="2" charset="2"/>
              <a:buChar char="Ø"/>
            </a:pPr>
            <a:r>
              <a:rPr lang="sk-SK" sz="1600" dirty="0"/>
              <a:t>Prístup k SAP HANA </a:t>
            </a:r>
            <a:r>
              <a:rPr lang="sk-SK" sz="1600" dirty="0" err="1"/>
              <a:t>Blockchain</a:t>
            </a:r>
            <a:r>
              <a:rPr lang="sk-SK" sz="1600" dirty="0"/>
              <a:t> v predstihu pred ostatnými.</a:t>
            </a:r>
          </a:p>
          <a:p>
            <a:pPr marL="342831" indent="-342831">
              <a:spcBef>
                <a:spcPts val="600"/>
              </a:spcBef>
              <a:buFont typeface="Wingdings" panose="05000000000000000000" pitchFamily="2" charset="2"/>
              <a:buChar char="Ø"/>
            </a:pPr>
            <a:r>
              <a:rPr lang="sk-SK" sz="1600" b="1" dirty="0"/>
              <a:t>Exkluzívnu podporu </a:t>
            </a:r>
            <a:r>
              <a:rPr lang="sk-SK" sz="1600" dirty="0"/>
              <a:t>SAP HANA produktového manažmentu a vývojárov.</a:t>
            </a:r>
          </a:p>
          <a:p>
            <a:pPr marL="342831" indent="-342831">
              <a:spcBef>
                <a:spcPts val="600"/>
              </a:spcBef>
              <a:buFont typeface="Wingdings" panose="05000000000000000000" pitchFamily="2" charset="2"/>
              <a:buChar char="Ø"/>
            </a:pPr>
            <a:r>
              <a:rPr lang="sk-SK" sz="1600" dirty="0"/>
              <a:t>Možnosť </a:t>
            </a:r>
            <a:r>
              <a:rPr lang="sk-SK" sz="1600" b="1" dirty="0"/>
              <a:t>ovplyvniť budúce smerovanie </a:t>
            </a:r>
            <a:r>
              <a:rPr lang="sk-SK" sz="1600" dirty="0"/>
              <a:t>SAP HANA </a:t>
            </a:r>
            <a:r>
              <a:rPr lang="sk-SK" sz="1600" dirty="0" err="1"/>
              <a:t>blockchain</a:t>
            </a:r>
            <a:r>
              <a:rPr lang="sk-SK" sz="1600" dirty="0"/>
              <a:t> vašimi nápadmi a pripomienkami.</a:t>
            </a:r>
          </a:p>
          <a:p>
            <a:endParaRPr lang="sk-SK" dirty="0"/>
          </a:p>
        </p:txBody>
      </p:sp>
      <p:sp>
        <p:nvSpPr>
          <p:cNvPr id="3" name="Title 2">
            <a:extLst>
              <a:ext uri="{FF2B5EF4-FFF2-40B4-BE49-F238E27FC236}">
                <a16:creationId xmlns:a16="http://schemas.microsoft.com/office/drawing/2014/main" id="{FE38F0AF-1D17-49D2-8A9A-B093438D517F}"/>
              </a:ext>
            </a:extLst>
          </p:cNvPr>
          <p:cNvSpPr>
            <a:spLocks noGrp="1"/>
          </p:cNvSpPr>
          <p:nvPr>
            <p:ph type="title"/>
          </p:nvPr>
        </p:nvSpPr>
        <p:spPr/>
        <p:txBody>
          <a:bodyPr/>
          <a:lstStyle/>
          <a:p>
            <a:r>
              <a:rPr lang="sk-SK" dirty="0"/>
              <a:t>SAP HANA </a:t>
            </a:r>
            <a:r>
              <a:rPr lang="sk-SK" dirty="0" err="1"/>
              <a:t>Blockchain</a:t>
            </a:r>
            <a:r>
              <a:rPr lang="sk-SK" dirty="0"/>
              <a:t> </a:t>
            </a:r>
            <a:r>
              <a:rPr lang="sk-SK" dirty="0">
                <a:solidFill>
                  <a:schemeClr val="accent1"/>
                </a:solidFill>
              </a:rPr>
              <a:t>Pilotný program</a:t>
            </a:r>
          </a:p>
        </p:txBody>
      </p:sp>
      <p:sp>
        <p:nvSpPr>
          <p:cNvPr id="4" name="Rectangle 3">
            <a:extLst>
              <a:ext uri="{FF2B5EF4-FFF2-40B4-BE49-F238E27FC236}">
                <a16:creationId xmlns:a16="http://schemas.microsoft.com/office/drawing/2014/main" id="{12C8C261-CD11-4A0F-8402-14E6B8390F4D}"/>
              </a:ext>
            </a:extLst>
          </p:cNvPr>
          <p:cNvSpPr/>
          <p:nvPr/>
        </p:nvSpPr>
        <p:spPr>
          <a:xfrm>
            <a:off x="417501" y="1557226"/>
            <a:ext cx="11374631" cy="738664"/>
          </a:xfrm>
          <a:prstGeom prst="rect">
            <a:avLst/>
          </a:prstGeom>
        </p:spPr>
        <p:txBody>
          <a:bodyPr wrap="square">
            <a:spAutoFit/>
          </a:bodyPr>
          <a:lstStyle/>
          <a:p>
            <a:r>
              <a:rPr lang="sk-SK" b="1" dirty="0"/>
              <a:t>SAP ponúka </a:t>
            </a:r>
            <a:r>
              <a:rPr lang="sk-SK" b="1" dirty="0">
                <a:solidFill>
                  <a:schemeClr val="accent1"/>
                </a:solidFill>
              </a:rPr>
              <a:t>pilotný program </a:t>
            </a:r>
            <a:r>
              <a:rPr lang="sk-SK" b="1" dirty="0"/>
              <a:t>pre zákazníkov, ktorí majú záujem a poskytuje rýchly prístup k SAP HANA </a:t>
            </a:r>
            <a:r>
              <a:rPr lang="sk-SK" b="1" dirty="0" err="1"/>
              <a:t>Blockchain</a:t>
            </a:r>
            <a:r>
              <a:rPr lang="sk-SK" b="1" dirty="0"/>
              <a:t>.</a:t>
            </a:r>
          </a:p>
        </p:txBody>
      </p:sp>
      <p:sp>
        <p:nvSpPr>
          <p:cNvPr id="7" name="TextBox 6">
            <a:extLst>
              <a:ext uri="{FF2B5EF4-FFF2-40B4-BE49-F238E27FC236}">
                <a16:creationId xmlns:a16="http://schemas.microsoft.com/office/drawing/2014/main" id="{96B7CCA9-C9B7-4046-9D1A-D234E605491D}"/>
              </a:ext>
            </a:extLst>
          </p:cNvPr>
          <p:cNvSpPr txBox="1"/>
          <p:nvPr/>
        </p:nvSpPr>
        <p:spPr>
          <a:xfrm>
            <a:off x="2791011" y="6556187"/>
            <a:ext cx="381515" cy="92333"/>
          </a:xfrm>
          <a:prstGeom prst="rect">
            <a:avLst/>
          </a:prstGeom>
          <a:solidFill>
            <a:schemeClr val="bg1"/>
          </a:solidFill>
        </p:spPr>
        <p:txBody>
          <a:bodyPr wrap="none" lIns="0" tIns="0" rIns="0" bIns="0" rtlCol="0">
            <a:spAutoFit/>
          </a:bodyPr>
          <a:lstStyle/>
          <a:p>
            <a:pPr fontAlgn="base">
              <a:spcBef>
                <a:spcPct val="50000"/>
              </a:spcBef>
              <a:spcAft>
                <a:spcPct val="0"/>
              </a:spcAft>
              <a:buClr>
                <a:srgbClr val="F0AB00"/>
              </a:buClr>
              <a:buSzPct val="80000"/>
            </a:pPr>
            <a:r>
              <a:rPr lang="en-US" sz="600" kern="0" dirty="0">
                <a:ea typeface="Arial Unicode MS" pitchFamily="34" charset="-128"/>
                <a:cs typeface="Arial Unicode MS" pitchFamily="34" charset="-128"/>
              </a:rPr>
              <a:t>INTERNAL</a:t>
            </a:r>
          </a:p>
        </p:txBody>
      </p:sp>
    </p:spTree>
    <p:extLst>
      <p:ext uri="{BB962C8B-B14F-4D97-AF65-F5344CB8AC3E}">
        <p14:creationId xmlns:p14="http://schemas.microsoft.com/office/powerpoint/2010/main" val="1365086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latin typeface="+mn-lt"/>
              </a:rPr>
              <a:t>Čo</a:t>
            </a:r>
            <a:r>
              <a:rPr lang="en-US" dirty="0">
                <a:latin typeface="+mn-lt"/>
              </a:rPr>
              <a:t> </a:t>
            </a:r>
            <a:r>
              <a:rPr lang="en-US" dirty="0" err="1">
                <a:latin typeface="+mn-lt"/>
              </a:rPr>
              <a:t>je</a:t>
            </a:r>
            <a:r>
              <a:rPr lang="en-US" dirty="0">
                <a:latin typeface="+mn-lt"/>
              </a:rPr>
              <a:t> Blockchain?</a:t>
            </a:r>
          </a:p>
        </p:txBody>
      </p:sp>
      <p:sp>
        <p:nvSpPr>
          <p:cNvPr id="5" name="Text Placeholder 9"/>
          <p:cNvSpPr>
            <a:spLocks noGrp="1"/>
          </p:cNvSpPr>
          <p:nvPr>
            <p:ph type="body" sz="quarter" idx="10"/>
          </p:nvPr>
        </p:nvSpPr>
        <p:spPr>
          <a:xfrm>
            <a:off x="720353" y="4267263"/>
            <a:ext cx="2925000" cy="1817683"/>
          </a:xfrm>
        </p:spPr>
        <p:txBody>
          <a:bodyPr/>
          <a:lstStyle/>
          <a:p>
            <a:r>
              <a:rPr lang="sk-SK" sz="1800" kern="0" dirty="0">
                <a:ea typeface="Arial Unicode MS" pitchFamily="34" charset="-128"/>
                <a:cs typeface="Arial Unicode MS" pitchFamily="34" charset="-128"/>
              </a:rPr>
              <a:t>K overeniu prevodu finančných prostriedkov sa používajú kryptografické šifrovacie techniky; funguje nezávisle od (centrálnej) autority.</a:t>
            </a:r>
          </a:p>
        </p:txBody>
      </p:sp>
      <p:sp>
        <p:nvSpPr>
          <p:cNvPr id="7" name="Text Placeholder 16"/>
          <p:cNvSpPr txBox="1">
            <a:spLocks/>
          </p:cNvSpPr>
          <p:nvPr/>
        </p:nvSpPr>
        <p:spPr>
          <a:xfrm>
            <a:off x="7864809" y="4267263"/>
            <a:ext cx="3697652" cy="1817683"/>
          </a:xfrm>
          <a:prstGeom prst="rect">
            <a:avLst/>
          </a:prstGeom>
        </p:spPr>
        <p:txBody>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sk-SK" sz="1800" kern="0" dirty="0">
                <a:ea typeface="Arial Unicode MS" pitchFamily="34" charset="-128"/>
                <a:cs typeface="Arial Unicode MS" pitchFamily="34" charset="-128"/>
              </a:rPr>
              <a:t>Distribuovaná databáza replikovaných, zdieľaných digitálnych údajov rozložených na viacerých miestach, krajinách alebo inštitúciách. Žiadny centrálny správca alebo centralizované ukladanie dát.</a:t>
            </a:r>
          </a:p>
        </p:txBody>
      </p:sp>
      <p:sp>
        <p:nvSpPr>
          <p:cNvPr id="9" name="Text Placeholder 19"/>
          <p:cNvSpPr txBox="1">
            <a:spLocks/>
          </p:cNvSpPr>
          <p:nvPr/>
        </p:nvSpPr>
        <p:spPr>
          <a:xfrm>
            <a:off x="4463014" y="4267263"/>
            <a:ext cx="2968425" cy="2201731"/>
          </a:xfrm>
          <a:prstGeom prst="rect">
            <a:avLst/>
          </a:prstGeom>
        </p:spPr>
        <p:txBody>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sk-SK" sz="1800" dirty="0"/>
              <a:t>Architektonický koncept, ktorý umožňuje decentralizovaný, bezpečný, priamy, digitálny prenos hodnôt a aktív.</a:t>
            </a:r>
          </a:p>
        </p:txBody>
      </p:sp>
      <p:sp>
        <p:nvSpPr>
          <p:cNvPr id="14" name="Rectangle 13"/>
          <p:cNvSpPr/>
          <p:nvPr/>
        </p:nvSpPr>
        <p:spPr>
          <a:xfrm>
            <a:off x="1544837" y="3481486"/>
            <a:ext cx="1053494" cy="400110"/>
          </a:xfrm>
          <a:prstGeom prst="rect">
            <a:avLst/>
          </a:prstGeom>
        </p:spPr>
        <p:txBody>
          <a:bodyPr wrap="none">
            <a:spAutoFit/>
          </a:bodyPr>
          <a:lstStyle/>
          <a:p>
            <a:r>
              <a:rPr lang="en-US" sz="2000" b="1" kern="0" dirty="0">
                <a:solidFill>
                  <a:schemeClr val="accent1"/>
                </a:solidFill>
                <a:latin typeface="+mn-lt"/>
                <a:ea typeface="Arial Unicode MS" pitchFamily="34" charset="-128"/>
                <a:cs typeface="Arial Unicode MS" pitchFamily="34" charset="-128"/>
              </a:rPr>
              <a:t>Bitcoin</a:t>
            </a:r>
            <a:endParaRPr lang="en-US" sz="2000" b="1" dirty="0">
              <a:solidFill>
                <a:schemeClr val="accent1"/>
              </a:solidFill>
              <a:latin typeface="+mn-lt"/>
            </a:endParaRPr>
          </a:p>
        </p:txBody>
      </p:sp>
      <p:sp>
        <p:nvSpPr>
          <p:cNvPr id="15" name="Rectangle 14"/>
          <p:cNvSpPr/>
          <p:nvPr/>
        </p:nvSpPr>
        <p:spPr>
          <a:xfrm>
            <a:off x="5020337" y="3481486"/>
            <a:ext cx="1553630" cy="400110"/>
          </a:xfrm>
          <a:prstGeom prst="rect">
            <a:avLst/>
          </a:prstGeom>
        </p:spPr>
        <p:txBody>
          <a:bodyPr wrap="none">
            <a:spAutoFit/>
          </a:bodyPr>
          <a:lstStyle/>
          <a:p>
            <a:r>
              <a:rPr lang="en-US" sz="2000" b="1" kern="0" dirty="0">
                <a:solidFill>
                  <a:schemeClr val="accent1"/>
                </a:solidFill>
                <a:latin typeface="+mn-lt"/>
                <a:ea typeface="Arial Unicode MS" pitchFamily="34" charset="-128"/>
                <a:cs typeface="Arial Unicode MS" pitchFamily="34" charset="-128"/>
              </a:rPr>
              <a:t>Blockchain</a:t>
            </a:r>
            <a:endParaRPr lang="en-US" sz="2000" b="1" dirty="0">
              <a:solidFill>
                <a:schemeClr val="accent1"/>
              </a:solidFill>
              <a:latin typeface="+mn-lt"/>
            </a:endParaRPr>
          </a:p>
        </p:txBody>
      </p:sp>
      <p:pic>
        <p:nvPicPr>
          <p:cNvPr id="2" name="Picture 1"/>
          <p:cNvPicPr>
            <a:picLocks noChangeAspect="1"/>
          </p:cNvPicPr>
          <p:nvPr/>
        </p:nvPicPr>
        <p:blipFill>
          <a:blip r:embed="rId3"/>
          <a:stretch>
            <a:fillRect/>
          </a:stretch>
        </p:blipFill>
        <p:spPr>
          <a:xfrm>
            <a:off x="8756630" y="1713865"/>
            <a:ext cx="1570984" cy="1570984"/>
          </a:xfrm>
          <a:prstGeom prst="rect">
            <a:avLst/>
          </a:prstGeom>
        </p:spPr>
      </p:pic>
      <p:sp>
        <p:nvSpPr>
          <p:cNvPr id="16" name="Rectangle 15"/>
          <p:cNvSpPr/>
          <p:nvPr/>
        </p:nvSpPr>
        <p:spPr>
          <a:xfrm>
            <a:off x="7864809" y="3327598"/>
            <a:ext cx="3496874" cy="707886"/>
          </a:xfrm>
          <a:prstGeom prst="rect">
            <a:avLst/>
          </a:prstGeom>
        </p:spPr>
        <p:txBody>
          <a:bodyPr wrap="square">
            <a:spAutoFit/>
          </a:bodyPr>
          <a:lstStyle/>
          <a:p>
            <a:pPr algn="ctr"/>
            <a:r>
              <a:rPr lang="sk-SK" sz="2000" b="1" kern="0" dirty="0">
                <a:solidFill>
                  <a:schemeClr val="accent1"/>
                </a:solidFill>
                <a:latin typeface="+mn-lt"/>
                <a:ea typeface="Arial Unicode MS" pitchFamily="34" charset="-128"/>
                <a:cs typeface="Arial Unicode MS" pitchFamily="34" charset="-128"/>
              </a:rPr>
              <a:t>Technológia distribuovanej databázy</a:t>
            </a:r>
            <a:endParaRPr lang="sk-SK" sz="2000" b="1" dirty="0">
              <a:solidFill>
                <a:schemeClr val="accent1"/>
              </a:solidFill>
              <a:latin typeface="+mn-l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2609" y="1943820"/>
            <a:ext cx="1111074" cy="111107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3784" y="1965989"/>
            <a:ext cx="1066736" cy="1066736"/>
          </a:xfrm>
          <a:prstGeom prst="rect">
            <a:avLst/>
          </a:prstGeom>
        </p:spPr>
      </p:pic>
    </p:spTree>
    <p:extLst>
      <p:ext uri="{BB962C8B-B14F-4D97-AF65-F5344CB8AC3E}">
        <p14:creationId xmlns:p14="http://schemas.microsoft.com/office/powerpoint/2010/main" val="1900280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Čo</a:t>
            </a:r>
            <a:r>
              <a:rPr lang="en-US" dirty="0"/>
              <a:t> </a:t>
            </a:r>
            <a:r>
              <a:rPr lang="en-US" dirty="0" err="1"/>
              <a:t>je</a:t>
            </a:r>
            <a:r>
              <a:rPr lang="en-US" dirty="0"/>
              <a:t> Blockchain?</a:t>
            </a:r>
          </a:p>
        </p:txBody>
      </p:sp>
      <p:sp>
        <p:nvSpPr>
          <p:cNvPr id="7" name="Text Placeholder 10"/>
          <p:cNvSpPr>
            <a:spLocks noGrp="1"/>
          </p:cNvSpPr>
          <p:nvPr>
            <p:ph type="body" sz="quarter" idx="10"/>
          </p:nvPr>
        </p:nvSpPr>
        <p:spPr>
          <a:xfrm>
            <a:off x="504000" y="1491984"/>
            <a:ext cx="6306858" cy="4168153"/>
          </a:xfrm>
        </p:spPr>
        <p:txBody>
          <a:bodyPr/>
          <a:lstStyle/>
          <a:p>
            <a:r>
              <a:rPr lang="sk-SK" dirty="0"/>
              <a:t>Spojenie existujúcich technológií</a:t>
            </a:r>
          </a:p>
          <a:p>
            <a:pPr lvl="1"/>
            <a:r>
              <a:rPr lang="sk-SK" dirty="0"/>
              <a:t>Decentralizovaná </a:t>
            </a:r>
            <a:r>
              <a:rPr lang="sk-SK" dirty="0" err="1"/>
              <a:t>peer</a:t>
            </a:r>
            <a:r>
              <a:rPr lang="sk-SK" dirty="0"/>
              <a:t>-to-</a:t>
            </a:r>
            <a:r>
              <a:rPr lang="sk-SK" dirty="0" err="1"/>
              <a:t>peer</a:t>
            </a:r>
            <a:r>
              <a:rPr lang="sk-SK" dirty="0"/>
              <a:t> technológia</a:t>
            </a:r>
          </a:p>
          <a:p>
            <a:pPr lvl="1"/>
            <a:r>
              <a:rPr lang="sk-SK" dirty="0"/>
              <a:t>Privátny / Verejný kľúč + kryptografické algoritmy</a:t>
            </a:r>
          </a:p>
          <a:p>
            <a:pPr lvl="1"/>
            <a:r>
              <a:rPr lang="sk-SK" dirty="0"/>
              <a:t>Algoritmus konsenzu</a:t>
            </a:r>
          </a:p>
          <a:p>
            <a:pPr marL="0" lvl="1" indent="0">
              <a:buNone/>
            </a:pPr>
            <a:endParaRPr lang="sk-SK" dirty="0"/>
          </a:p>
          <a:p>
            <a:pPr lvl="0"/>
            <a:r>
              <a:rPr lang="sk-SK" dirty="0"/>
              <a:t>Databáza</a:t>
            </a:r>
          </a:p>
          <a:p>
            <a:pPr lvl="1"/>
            <a:r>
              <a:rPr lang="sk-SK" dirty="0"/>
              <a:t>Distribuovaná</a:t>
            </a:r>
          </a:p>
          <a:p>
            <a:pPr lvl="1"/>
            <a:r>
              <a:rPr lang="sk-SK" dirty="0"/>
              <a:t>Transparentná</a:t>
            </a:r>
          </a:p>
          <a:p>
            <a:pPr lvl="1"/>
            <a:r>
              <a:rPr lang="sk-SK" dirty="0"/>
              <a:t>Nemeniteľná</a:t>
            </a:r>
          </a:p>
          <a:p>
            <a:pPr lvl="1"/>
            <a:endParaRPr lang="sk-SK" dirty="0"/>
          </a:p>
          <a:p>
            <a:pPr marL="0" lvl="1" indent="0">
              <a:buNone/>
            </a:pPr>
            <a:r>
              <a:rPr lang="sk-SK" sz="2000" dirty="0"/>
              <a:t>Kryptograficky prepojené bloky</a:t>
            </a:r>
          </a:p>
        </p:txBody>
      </p:sp>
      <p:pic>
        <p:nvPicPr>
          <p:cNvPr id="6" name="Picture 5"/>
          <p:cNvPicPr>
            <a:picLocks noChangeAspect="1"/>
          </p:cNvPicPr>
          <p:nvPr/>
        </p:nvPicPr>
        <p:blipFill>
          <a:blip r:embed="rId3"/>
          <a:stretch>
            <a:fillRect/>
          </a:stretch>
        </p:blipFill>
        <p:spPr>
          <a:xfrm rot="5400000">
            <a:off x="5971952" y="1496887"/>
            <a:ext cx="4465264" cy="4214690"/>
          </a:xfrm>
          <a:prstGeom prst="rect">
            <a:avLst/>
          </a:prstGeom>
        </p:spPr>
      </p:pic>
    </p:spTree>
    <p:extLst>
      <p:ext uri="{BB962C8B-B14F-4D97-AF65-F5344CB8AC3E}">
        <p14:creationId xmlns:p14="http://schemas.microsoft.com/office/powerpoint/2010/main" val="2542071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1"/>
          <p:cNvPicPr>
            <a:picLocks noChangeAspect="1"/>
          </p:cNvPicPr>
          <p:nvPr/>
        </p:nvPicPr>
        <p:blipFill rotWithShape="1">
          <a:blip r:embed="rId3">
            <a:extLst>
              <a:ext uri="{28A0092B-C50C-407E-A947-70E740481C1C}">
                <a14:useLocalDpi xmlns:a14="http://schemas.microsoft.com/office/drawing/2010/main" val="0"/>
              </a:ext>
            </a:extLst>
          </a:blip>
          <a:srcRect l="-29431" t="-2284" r="-29431" b="-2284"/>
          <a:stretch/>
        </p:blipFill>
        <p:spPr>
          <a:xfrm>
            <a:off x="1699287" y="2266444"/>
            <a:ext cx="3391200" cy="2232000"/>
          </a:xfrm>
          <a:prstGeom prst="rect">
            <a:avLst/>
          </a:prstGeom>
          <a:solidFill>
            <a:schemeClr val="bg1">
              <a:alpha val="70000"/>
            </a:schemeClr>
          </a:solidFill>
        </p:spPr>
      </p:pic>
      <p:pic>
        <p:nvPicPr>
          <p:cNvPr id="18" name="Picture Placeholder 12"/>
          <p:cNvPicPr>
            <a:picLocks noChangeAspect="1"/>
          </p:cNvPicPr>
          <p:nvPr/>
        </p:nvPicPr>
        <p:blipFill rotWithShape="1">
          <a:blip r:embed="rId4">
            <a:extLst>
              <a:ext uri="{28A0092B-C50C-407E-A947-70E740481C1C}">
                <a14:useLocalDpi xmlns:a14="http://schemas.microsoft.com/office/drawing/2010/main" val="0"/>
              </a:ext>
            </a:extLst>
          </a:blip>
          <a:srcRect l="-35750" t="-6445" r="-35750" b="-6445"/>
          <a:stretch/>
        </p:blipFill>
        <p:spPr bwMode="gray">
          <a:xfrm>
            <a:off x="6694771" y="2206751"/>
            <a:ext cx="3391200" cy="2232000"/>
          </a:xfrm>
          <a:prstGeom prst="rect">
            <a:avLst/>
          </a:prstGeom>
          <a:solidFill>
            <a:schemeClr val="bg1">
              <a:alpha val="70000"/>
            </a:schemeClr>
          </a:solidFill>
        </p:spPr>
      </p:pic>
      <p:sp>
        <p:nvSpPr>
          <p:cNvPr id="2" name="Title 1"/>
          <p:cNvSpPr>
            <a:spLocks noGrp="1"/>
          </p:cNvSpPr>
          <p:nvPr>
            <p:ph type="title"/>
          </p:nvPr>
        </p:nvSpPr>
        <p:spPr/>
        <p:txBody>
          <a:bodyPr/>
          <a:lstStyle/>
          <a:p>
            <a:r>
              <a:rPr lang="en-US" dirty="0"/>
              <a:t>Blockchain - </a:t>
            </a:r>
            <a:r>
              <a:rPr lang="en-US" dirty="0" err="1"/>
              <a:t>možnosti</a:t>
            </a:r>
            <a:endParaRPr lang="en-US" dirty="0"/>
          </a:p>
        </p:txBody>
      </p:sp>
      <p:sp>
        <p:nvSpPr>
          <p:cNvPr id="4" name="Text Placeholder 3"/>
          <p:cNvSpPr>
            <a:spLocks noGrp="1"/>
          </p:cNvSpPr>
          <p:nvPr>
            <p:ph type="body" sz="quarter" idx="10"/>
          </p:nvPr>
        </p:nvSpPr>
        <p:spPr>
          <a:xfrm>
            <a:off x="1879508" y="4839708"/>
            <a:ext cx="2980605" cy="568172"/>
          </a:xfrm>
        </p:spPr>
        <p:txBody>
          <a:bodyPr/>
          <a:lstStyle/>
          <a:p>
            <a:pPr algn="ctr"/>
            <a:r>
              <a:rPr lang="sk-SK" dirty="0"/>
              <a:t>Otvorené pre všetkých, s možnosťou čítať/zapisovať.</a:t>
            </a:r>
          </a:p>
        </p:txBody>
      </p:sp>
      <p:sp>
        <p:nvSpPr>
          <p:cNvPr id="9" name="Text Placeholder 8"/>
          <p:cNvSpPr>
            <a:spLocks noGrp="1"/>
          </p:cNvSpPr>
          <p:nvPr>
            <p:ph type="body" sz="quarter" idx="13"/>
          </p:nvPr>
        </p:nvSpPr>
        <p:spPr>
          <a:xfrm>
            <a:off x="6301591" y="4840753"/>
            <a:ext cx="4033674" cy="636105"/>
          </a:xfrm>
        </p:spPr>
        <p:txBody>
          <a:bodyPr/>
          <a:lstStyle/>
          <a:p>
            <a:pPr algn="ctr"/>
            <a:r>
              <a:rPr lang="sk-SK" dirty="0">
                <a:cs typeface="Arial" panose="020B0604020202020204" pitchFamily="34" charset="0"/>
              </a:rPr>
              <a:t>Prístup a povolenia kontrolované. Podľa vopred vybranej množiny uzlov</a:t>
            </a:r>
          </a:p>
        </p:txBody>
      </p:sp>
      <p:sp>
        <p:nvSpPr>
          <p:cNvPr id="17" name="Rectangle 16"/>
          <p:cNvSpPr/>
          <p:nvPr/>
        </p:nvSpPr>
        <p:spPr>
          <a:xfrm>
            <a:off x="7578289" y="1760333"/>
            <a:ext cx="1795684" cy="400110"/>
          </a:xfrm>
          <a:prstGeom prst="rect">
            <a:avLst/>
          </a:prstGeom>
        </p:spPr>
        <p:txBody>
          <a:bodyPr wrap="none">
            <a:spAutoFit/>
          </a:bodyPr>
          <a:lstStyle/>
          <a:p>
            <a:r>
              <a:rPr lang="en-US" sz="2000" b="1" kern="0" dirty="0" err="1">
                <a:latin typeface="+mj-lt"/>
                <a:ea typeface="Arial Unicode MS" pitchFamily="34" charset="-128"/>
                <a:cs typeface="Arial Unicode MS" pitchFamily="34" charset="-128"/>
              </a:rPr>
              <a:t>Konzorciálny</a:t>
            </a:r>
            <a:endParaRPr lang="en-US" sz="2000" dirty="0">
              <a:latin typeface="+mj-lt"/>
            </a:endParaRPr>
          </a:p>
        </p:txBody>
      </p:sp>
      <p:sp>
        <p:nvSpPr>
          <p:cNvPr id="19" name="Rectangle 18"/>
          <p:cNvSpPr/>
          <p:nvPr/>
        </p:nvSpPr>
        <p:spPr>
          <a:xfrm>
            <a:off x="2917833" y="1760440"/>
            <a:ext cx="1111202" cy="400110"/>
          </a:xfrm>
          <a:prstGeom prst="rect">
            <a:avLst/>
          </a:prstGeom>
        </p:spPr>
        <p:txBody>
          <a:bodyPr wrap="none">
            <a:spAutoFit/>
          </a:bodyPr>
          <a:lstStyle/>
          <a:p>
            <a:r>
              <a:rPr lang="en-US" sz="2000" b="1" kern="0" dirty="0" err="1">
                <a:latin typeface="+mj-lt"/>
                <a:ea typeface="Arial Unicode MS" pitchFamily="34" charset="-128"/>
                <a:cs typeface="Arial Unicode MS" pitchFamily="34" charset="-128"/>
              </a:rPr>
              <a:t>Verejný</a:t>
            </a:r>
            <a:endParaRPr lang="en-US" sz="2000" dirty="0">
              <a:latin typeface="+mj-lt"/>
            </a:endParaRPr>
          </a:p>
        </p:txBody>
      </p:sp>
      <p:sp>
        <p:nvSpPr>
          <p:cNvPr id="12" name="TextBox 11"/>
          <p:cNvSpPr txBox="1"/>
          <p:nvPr/>
        </p:nvSpPr>
        <p:spPr>
          <a:xfrm>
            <a:off x="1437695" y="4522142"/>
            <a:ext cx="3864230" cy="276999"/>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800" b="1" kern="0" dirty="0" err="1">
                <a:solidFill>
                  <a:schemeClr val="accent1"/>
                </a:solidFill>
                <a:latin typeface="+mj-lt"/>
                <a:ea typeface="Arial Unicode MS" pitchFamily="34" charset="-128"/>
                <a:cs typeface="Arial Unicode MS" pitchFamily="34" charset="-128"/>
              </a:rPr>
              <a:t>Permissionless</a:t>
            </a:r>
            <a:r>
              <a:rPr lang="en-US" sz="1800" b="1" kern="0" dirty="0">
                <a:solidFill>
                  <a:schemeClr val="accent1"/>
                </a:solidFill>
                <a:latin typeface="+mj-lt"/>
                <a:ea typeface="Arial Unicode MS" pitchFamily="34" charset="-128"/>
                <a:cs typeface="Arial Unicode MS" pitchFamily="34" charset="-128"/>
              </a:rPr>
              <a:t> </a:t>
            </a:r>
            <a:r>
              <a:rPr lang="en-US" sz="1800" b="1" kern="0" dirty="0" err="1">
                <a:solidFill>
                  <a:schemeClr val="accent1"/>
                </a:solidFill>
                <a:latin typeface="+mj-lt"/>
                <a:ea typeface="Arial Unicode MS" pitchFamily="34" charset="-128"/>
                <a:cs typeface="Arial Unicode MS" pitchFamily="34" charset="-128"/>
              </a:rPr>
              <a:t>Blockchain</a:t>
            </a:r>
            <a:endParaRPr lang="en-US" sz="1800" b="1" kern="0" dirty="0">
              <a:solidFill>
                <a:schemeClr val="accent1"/>
              </a:solidFill>
              <a:latin typeface="+mj-lt"/>
              <a:ea typeface="Arial Unicode MS" pitchFamily="34" charset="-128"/>
              <a:cs typeface="Arial Unicode MS" pitchFamily="34" charset="-128"/>
            </a:endParaRPr>
          </a:p>
        </p:txBody>
      </p:sp>
      <p:sp>
        <p:nvSpPr>
          <p:cNvPr id="13" name="TextBox 12"/>
          <p:cNvSpPr txBox="1"/>
          <p:nvPr/>
        </p:nvSpPr>
        <p:spPr>
          <a:xfrm>
            <a:off x="6608115" y="4522142"/>
            <a:ext cx="3420627" cy="276999"/>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800" b="1" kern="0" dirty="0">
                <a:solidFill>
                  <a:schemeClr val="accent1"/>
                </a:solidFill>
                <a:latin typeface="+mj-lt"/>
                <a:ea typeface="Arial Unicode MS" pitchFamily="34" charset="-128"/>
                <a:cs typeface="Arial Unicode MS" pitchFamily="34" charset="-128"/>
              </a:rPr>
              <a:t>Permissioned </a:t>
            </a:r>
            <a:r>
              <a:rPr lang="en-US" sz="1800" b="1" kern="0" dirty="0" err="1">
                <a:solidFill>
                  <a:schemeClr val="accent1"/>
                </a:solidFill>
                <a:latin typeface="+mj-lt"/>
                <a:ea typeface="Arial Unicode MS" pitchFamily="34" charset="-128"/>
                <a:cs typeface="Arial Unicode MS" pitchFamily="34" charset="-128"/>
              </a:rPr>
              <a:t>Blockchain</a:t>
            </a:r>
            <a:endParaRPr lang="en-US" sz="1800" b="1" kern="0" dirty="0">
              <a:solidFill>
                <a:schemeClr val="accent1"/>
              </a:solidFill>
              <a:latin typeface="+mj-lt"/>
              <a:ea typeface="Arial Unicode MS" pitchFamily="34" charset="-128"/>
              <a:cs typeface="Arial Unicode MS" pitchFamily="34" charset="-128"/>
            </a:endParaRPr>
          </a:p>
        </p:txBody>
      </p:sp>
      <p:sp>
        <p:nvSpPr>
          <p:cNvPr id="16" name="Right Arrow 15"/>
          <p:cNvSpPr/>
          <p:nvPr/>
        </p:nvSpPr>
        <p:spPr bwMode="gray">
          <a:xfrm>
            <a:off x="5939692" y="3387014"/>
            <a:ext cx="325109" cy="333209"/>
          </a:xfrm>
          <a:prstGeom prst="rightArrow">
            <a:avLst/>
          </a:prstGeom>
          <a:solidFill>
            <a:schemeClr val="accent1"/>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US" sz="1800" kern="0" dirty="0">
              <a:latin typeface="+mj-lt"/>
              <a:ea typeface="Arial Unicode MS" pitchFamily="34" charset="-128"/>
              <a:cs typeface="Arial Unicode MS" pitchFamily="34" charset="-128"/>
            </a:endParaRPr>
          </a:p>
        </p:txBody>
      </p:sp>
      <p:sp>
        <p:nvSpPr>
          <p:cNvPr id="21" name="Right Arrow 20"/>
          <p:cNvSpPr/>
          <p:nvPr/>
        </p:nvSpPr>
        <p:spPr bwMode="gray">
          <a:xfrm rot="10800000">
            <a:off x="5300116" y="3387012"/>
            <a:ext cx="325109" cy="333209"/>
          </a:xfrm>
          <a:prstGeom prst="rightArrow">
            <a:avLst/>
          </a:prstGeom>
          <a:solidFill>
            <a:schemeClr val="accent1"/>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US" sz="1800" kern="0" dirty="0">
              <a:latin typeface="+mj-lt"/>
              <a:ea typeface="Arial Unicode MS" pitchFamily="34" charset="-128"/>
              <a:cs typeface="Arial Unicode MS" pitchFamily="34" charset="-128"/>
            </a:endParaRPr>
          </a:p>
        </p:txBody>
      </p:sp>
    </p:spTree>
    <p:extLst>
      <p:ext uri="{BB962C8B-B14F-4D97-AF65-F5344CB8AC3E}">
        <p14:creationId xmlns:p14="http://schemas.microsoft.com/office/powerpoint/2010/main" val="321519629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8" name="Gerade Verbindung 59"/>
          <p:cNvCxnSpPr/>
          <p:nvPr/>
        </p:nvCxnSpPr>
        <p:spPr>
          <a:xfrm flipV="1">
            <a:off x="10712576" y="4014826"/>
            <a:ext cx="496219" cy="1862818"/>
          </a:xfrm>
          <a:prstGeom prst="line">
            <a:avLst/>
          </a:prstGeom>
          <a:noFill/>
          <a:ln w="12700" cap="flat" cmpd="sng" algn="ctr">
            <a:solidFill>
              <a:schemeClr val="bg2"/>
            </a:solidFill>
            <a:prstDash val="solid"/>
            <a:headEnd type="none" w="med" len="med"/>
            <a:tailEnd type="none" w="med" len="med"/>
          </a:ln>
          <a:effectLst/>
        </p:spPr>
      </p:cxnSp>
      <p:cxnSp>
        <p:nvCxnSpPr>
          <p:cNvPr id="66" name="Gerade Verbindung 56"/>
          <p:cNvCxnSpPr/>
          <p:nvPr/>
        </p:nvCxnSpPr>
        <p:spPr>
          <a:xfrm flipH="1" flipV="1">
            <a:off x="10591778" y="2701383"/>
            <a:ext cx="614173" cy="1347221"/>
          </a:xfrm>
          <a:prstGeom prst="line">
            <a:avLst/>
          </a:prstGeom>
          <a:noFill/>
          <a:ln w="12700" cap="flat" cmpd="sng" algn="ctr">
            <a:solidFill>
              <a:schemeClr val="bg2"/>
            </a:solidFill>
            <a:prstDash val="solid"/>
            <a:headEnd type="none" w="med" len="med"/>
            <a:tailEnd type="none" w="med" len="med"/>
          </a:ln>
          <a:effectLst/>
        </p:spPr>
      </p:cxnSp>
      <p:sp>
        <p:nvSpPr>
          <p:cNvPr id="108" name="Oval 107"/>
          <p:cNvSpPr/>
          <p:nvPr/>
        </p:nvSpPr>
        <p:spPr bwMode="gray">
          <a:xfrm>
            <a:off x="10678550" y="3525148"/>
            <a:ext cx="1030456" cy="1030456"/>
          </a:xfrm>
          <a:prstGeom prst="ellipse">
            <a:avLst/>
          </a:prstGeom>
          <a:solidFill>
            <a:schemeClr val="bg1"/>
          </a:solidFill>
          <a:ln w="12700" algn="ctr">
            <a:solidFill>
              <a:schemeClr val="accent5"/>
            </a:solidFill>
            <a:prstDash val="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err="1">
              <a:ln>
                <a:noFill/>
              </a:ln>
              <a:effectLst/>
              <a:uLnTx/>
              <a:uFillTx/>
              <a:latin typeface="+mn-ea"/>
              <a:cs typeface="Arial Unicode MS" pitchFamily="34" charset="-128"/>
            </a:endParaRPr>
          </a:p>
        </p:txBody>
      </p:sp>
      <p:cxnSp>
        <p:nvCxnSpPr>
          <p:cNvPr id="85" name="Gerade Verbindung 47"/>
          <p:cNvCxnSpPr/>
          <p:nvPr/>
        </p:nvCxnSpPr>
        <p:spPr>
          <a:xfrm flipV="1">
            <a:off x="7859483" y="1534824"/>
            <a:ext cx="1247713" cy="1892778"/>
          </a:xfrm>
          <a:prstGeom prst="line">
            <a:avLst/>
          </a:prstGeom>
          <a:noFill/>
          <a:ln w="12700" cap="flat" cmpd="sng" algn="ctr">
            <a:solidFill>
              <a:schemeClr val="bg2"/>
            </a:solidFill>
            <a:prstDash val="solid"/>
            <a:headEnd type="none" w="med" len="med"/>
            <a:tailEnd type="none" w="med" len="med"/>
          </a:ln>
          <a:effectLst/>
        </p:spPr>
      </p:cxnSp>
      <p:cxnSp>
        <p:nvCxnSpPr>
          <p:cNvPr id="68" name="Gerade Verbindung 53"/>
          <p:cNvCxnSpPr/>
          <p:nvPr/>
        </p:nvCxnSpPr>
        <p:spPr>
          <a:xfrm flipH="1" flipV="1">
            <a:off x="9131570" y="1569289"/>
            <a:ext cx="1425456" cy="1120842"/>
          </a:xfrm>
          <a:prstGeom prst="line">
            <a:avLst/>
          </a:prstGeom>
          <a:noFill/>
          <a:ln w="12700" cap="flat" cmpd="sng" algn="ctr">
            <a:solidFill>
              <a:schemeClr val="bg2"/>
            </a:solidFill>
            <a:prstDash val="solid"/>
            <a:headEnd type="none" w="med" len="med"/>
            <a:tailEnd type="none" w="med" len="med"/>
          </a:ln>
          <a:effectLst/>
        </p:spPr>
      </p:cxnSp>
      <p:sp>
        <p:nvSpPr>
          <p:cNvPr id="107" name="Oval 106"/>
          <p:cNvSpPr/>
          <p:nvPr/>
        </p:nvSpPr>
        <p:spPr bwMode="gray">
          <a:xfrm>
            <a:off x="8616342" y="1000354"/>
            <a:ext cx="1030456" cy="1030456"/>
          </a:xfrm>
          <a:prstGeom prst="ellipse">
            <a:avLst/>
          </a:prstGeom>
          <a:solidFill>
            <a:schemeClr val="bg1"/>
          </a:solidFill>
          <a:ln w="12700" algn="ctr">
            <a:solidFill>
              <a:schemeClr val="accent5"/>
            </a:solidFill>
            <a:prstDash val="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err="1">
              <a:ln>
                <a:noFill/>
              </a:ln>
              <a:effectLst/>
              <a:uLnTx/>
              <a:uFillTx/>
              <a:latin typeface="+mn-ea"/>
              <a:cs typeface="Arial Unicode MS" pitchFamily="34" charset="-128"/>
            </a:endParaRPr>
          </a:p>
        </p:txBody>
      </p:sp>
      <p:cxnSp>
        <p:nvCxnSpPr>
          <p:cNvPr id="93" name="Gerade Verbindung 70"/>
          <p:cNvCxnSpPr/>
          <p:nvPr/>
        </p:nvCxnSpPr>
        <p:spPr>
          <a:xfrm>
            <a:off x="5929520" y="3070692"/>
            <a:ext cx="168068" cy="1776636"/>
          </a:xfrm>
          <a:prstGeom prst="line">
            <a:avLst/>
          </a:prstGeom>
          <a:noFill/>
          <a:ln w="12700" cap="flat" cmpd="sng" algn="ctr">
            <a:solidFill>
              <a:schemeClr val="bg2"/>
            </a:solidFill>
            <a:prstDash val="solid"/>
            <a:headEnd type="none" w="med" len="med"/>
            <a:tailEnd type="none" w="med" len="med"/>
          </a:ln>
          <a:effectLst/>
        </p:spPr>
      </p:cxnSp>
      <p:cxnSp>
        <p:nvCxnSpPr>
          <p:cNvPr id="86" name="Gerade Verbindung 49"/>
          <p:cNvCxnSpPr/>
          <p:nvPr/>
        </p:nvCxnSpPr>
        <p:spPr>
          <a:xfrm flipV="1">
            <a:off x="6142290" y="3499663"/>
            <a:ext cx="1683299" cy="1378979"/>
          </a:xfrm>
          <a:prstGeom prst="line">
            <a:avLst/>
          </a:prstGeom>
          <a:noFill/>
          <a:ln w="12700" cap="flat" cmpd="sng" algn="ctr">
            <a:solidFill>
              <a:schemeClr val="bg2"/>
            </a:solidFill>
            <a:prstDash val="solid"/>
            <a:headEnd type="none" w="med" len="med"/>
            <a:tailEnd type="none" w="med" len="med"/>
          </a:ln>
          <a:effectLst/>
        </p:spPr>
      </p:cxnSp>
      <p:cxnSp>
        <p:nvCxnSpPr>
          <p:cNvPr id="92" name="Gerade Verbindung 68"/>
          <p:cNvCxnSpPr/>
          <p:nvPr/>
        </p:nvCxnSpPr>
        <p:spPr>
          <a:xfrm>
            <a:off x="6137062" y="4860569"/>
            <a:ext cx="1713448" cy="442120"/>
          </a:xfrm>
          <a:prstGeom prst="line">
            <a:avLst/>
          </a:prstGeom>
          <a:noFill/>
          <a:ln w="12700" cap="flat" cmpd="sng" algn="ctr">
            <a:solidFill>
              <a:schemeClr val="bg2"/>
            </a:solidFill>
            <a:prstDash val="solid"/>
            <a:headEnd type="none" w="med" len="med"/>
            <a:tailEnd type="none" w="med" len="med"/>
          </a:ln>
          <a:effectLst/>
        </p:spPr>
      </p:cxnSp>
      <p:sp>
        <p:nvSpPr>
          <p:cNvPr id="106" name="Oval 105"/>
          <p:cNvSpPr/>
          <p:nvPr/>
        </p:nvSpPr>
        <p:spPr bwMode="gray">
          <a:xfrm>
            <a:off x="5607460" y="4332100"/>
            <a:ext cx="1030456" cy="1030456"/>
          </a:xfrm>
          <a:prstGeom prst="ellipse">
            <a:avLst/>
          </a:prstGeom>
          <a:solidFill>
            <a:schemeClr val="bg1"/>
          </a:solidFill>
          <a:ln w="12700" algn="ctr">
            <a:solidFill>
              <a:schemeClr val="accent5"/>
            </a:solidFill>
            <a:prstDash val="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err="1">
              <a:ln>
                <a:noFill/>
              </a:ln>
              <a:effectLst/>
              <a:uLnTx/>
              <a:uFillTx/>
              <a:latin typeface="+mn-ea"/>
              <a:cs typeface="Arial Unicode MS" pitchFamily="34" charset="-128"/>
            </a:endParaRPr>
          </a:p>
        </p:txBody>
      </p:sp>
      <p:cxnSp>
        <p:nvCxnSpPr>
          <p:cNvPr id="87" name="Gerade Verbindung 51"/>
          <p:cNvCxnSpPr/>
          <p:nvPr/>
        </p:nvCxnSpPr>
        <p:spPr>
          <a:xfrm flipH="1" flipV="1">
            <a:off x="8216427" y="3462225"/>
            <a:ext cx="1269128" cy="586379"/>
          </a:xfrm>
          <a:prstGeom prst="line">
            <a:avLst/>
          </a:prstGeom>
          <a:noFill/>
          <a:ln w="12700" cap="flat" cmpd="sng" algn="ctr">
            <a:solidFill>
              <a:schemeClr val="bg2"/>
            </a:solidFill>
            <a:prstDash val="solid"/>
            <a:headEnd type="none" w="med" len="med"/>
            <a:tailEnd type="none" w="med" len="med"/>
          </a:ln>
          <a:effectLst/>
        </p:spPr>
      </p:cxnSp>
      <p:cxnSp>
        <p:nvCxnSpPr>
          <p:cNvPr id="91" name="Gerade Verbindung 66"/>
          <p:cNvCxnSpPr/>
          <p:nvPr/>
        </p:nvCxnSpPr>
        <p:spPr>
          <a:xfrm flipV="1">
            <a:off x="7778667" y="4061178"/>
            <a:ext cx="1727811" cy="1241511"/>
          </a:xfrm>
          <a:prstGeom prst="line">
            <a:avLst/>
          </a:prstGeom>
          <a:noFill/>
          <a:ln w="12700" cap="flat" cmpd="sng" algn="ctr">
            <a:solidFill>
              <a:schemeClr val="bg2"/>
            </a:solidFill>
            <a:prstDash val="solid"/>
            <a:headEnd type="none" w="med" len="med"/>
            <a:tailEnd type="none" w="med" len="med"/>
          </a:ln>
          <a:effectLst/>
        </p:spPr>
      </p:cxnSp>
      <p:cxnSp>
        <p:nvCxnSpPr>
          <p:cNvPr id="90" name="Gerade Verbindung 64"/>
          <p:cNvCxnSpPr/>
          <p:nvPr/>
        </p:nvCxnSpPr>
        <p:spPr>
          <a:xfrm flipV="1">
            <a:off x="9105763" y="4116087"/>
            <a:ext cx="378759" cy="1961180"/>
          </a:xfrm>
          <a:prstGeom prst="line">
            <a:avLst/>
          </a:prstGeom>
          <a:noFill/>
          <a:ln w="12700" cap="flat" cmpd="sng" algn="ctr">
            <a:solidFill>
              <a:schemeClr val="bg2"/>
            </a:solidFill>
            <a:prstDash val="solid"/>
            <a:headEnd type="none" w="med" len="med"/>
            <a:tailEnd type="none" w="med" len="med"/>
          </a:ln>
          <a:effectLst/>
        </p:spPr>
      </p:cxnSp>
      <p:cxnSp>
        <p:nvCxnSpPr>
          <p:cNvPr id="89" name="Gerade Verbindung 61"/>
          <p:cNvCxnSpPr/>
          <p:nvPr/>
        </p:nvCxnSpPr>
        <p:spPr>
          <a:xfrm flipH="1" flipV="1">
            <a:off x="9485555" y="4040376"/>
            <a:ext cx="1270585" cy="1783979"/>
          </a:xfrm>
          <a:prstGeom prst="line">
            <a:avLst/>
          </a:prstGeom>
          <a:noFill/>
          <a:ln w="12700" cap="flat" cmpd="sng" algn="ctr">
            <a:solidFill>
              <a:schemeClr val="bg2"/>
            </a:solidFill>
            <a:prstDash val="solid"/>
            <a:headEnd type="none" w="med" len="med"/>
            <a:tailEnd type="none" w="med" len="med"/>
          </a:ln>
          <a:effectLst/>
        </p:spPr>
      </p:cxnSp>
      <p:sp>
        <p:nvSpPr>
          <p:cNvPr id="62" name="Oval 61"/>
          <p:cNvSpPr/>
          <p:nvPr/>
        </p:nvSpPr>
        <p:spPr bwMode="gray">
          <a:xfrm>
            <a:off x="9021452" y="3504112"/>
            <a:ext cx="1030456" cy="1030456"/>
          </a:xfrm>
          <a:prstGeom prst="ellipse">
            <a:avLst/>
          </a:prstGeom>
          <a:solidFill>
            <a:schemeClr val="bg1"/>
          </a:solidFill>
          <a:ln w="12700" algn="ctr">
            <a:solidFill>
              <a:schemeClr val="accent3"/>
            </a:solidFill>
            <a:prstDash val="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err="1">
              <a:ln>
                <a:noFill/>
              </a:ln>
              <a:effectLst/>
              <a:uLnTx/>
              <a:uFillTx/>
              <a:latin typeface="+mn-ea"/>
              <a:cs typeface="Arial Unicode MS" pitchFamily="34" charset="-128"/>
            </a:endParaRPr>
          </a:p>
        </p:txBody>
      </p:sp>
      <p:cxnSp>
        <p:nvCxnSpPr>
          <p:cNvPr id="83" name="Gerade Verbindung 43"/>
          <p:cNvCxnSpPr/>
          <p:nvPr/>
        </p:nvCxnSpPr>
        <p:spPr>
          <a:xfrm flipH="1">
            <a:off x="5915898" y="2061600"/>
            <a:ext cx="1091296" cy="1002315"/>
          </a:xfrm>
          <a:prstGeom prst="line">
            <a:avLst/>
          </a:prstGeom>
          <a:noFill/>
          <a:ln w="12700" cap="flat" cmpd="sng" algn="ctr">
            <a:solidFill>
              <a:schemeClr val="bg2"/>
            </a:solidFill>
            <a:prstDash val="solid"/>
            <a:headEnd type="none" w="med" len="med"/>
            <a:tailEnd type="none" w="med" len="med"/>
          </a:ln>
          <a:effectLst/>
        </p:spPr>
      </p:cxnSp>
      <p:cxnSp>
        <p:nvCxnSpPr>
          <p:cNvPr id="84" name="Gerade Verbindung 44"/>
          <p:cNvCxnSpPr/>
          <p:nvPr/>
        </p:nvCxnSpPr>
        <p:spPr>
          <a:xfrm flipH="1" flipV="1">
            <a:off x="7481787" y="2002959"/>
            <a:ext cx="357745" cy="1390836"/>
          </a:xfrm>
          <a:prstGeom prst="line">
            <a:avLst/>
          </a:prstGeom>
          <a:noFill/>
          <a:ln w="12700" cap="flat" cmpd="sng" algn="ctr">
            <a:solidFill>
              <a:schemeClr val="bg2"/>
            </a:solidFill>
            <a:prstDash val="solid"/>
            <a:headEnd type="none" w="med" len="med"/>
            <a:tailEnd type="none" w="med" len="med"/>
          </a:ln>
          <a:effectLst/>
        </p:spPr>
      </p:cxnSp>
      <p:sp>
        <p:nvSpPr>
          <p:cNvPr id="58" name="Oval 57"/>
          <p:cNvSpPr/>
          <p:nvPr/>
        </p:nvSpPr>
        <p:spPr bwMode="gray">
          <a:xfrm>
            <a:off x="6948550" y="1490753"/>
            <a:ext cx="1030456" cy="1030456"/>
          </a:xfrm>
          <a:prstGeom prst="ellipse">
            <a:avLst/>
          </a:prstGeom>
          <a:solidFill>
            <a:schemeClr val="bg1"/>
          </a:solidFill>
          <a:ln w="12700" algn="ctr">
            <a:solidFill>
              <a:schemeClr val="accent3"/>
            </a:solidFill>
            <a:prstDash val="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err="1">
              <a:ln>
                <a:noFill/>
              </a:ln>
              <a:effectLst/>
              <a:uLnTx/>
              <a:uFillTx/>
              <a:latin typeface="+mn-ea"/>
              <a:cs typeface="Arial Unicode MS" pitchFamily="34" charset="-128"/>
            </a:endParaRPr>
          </a:p>
        </p:txBody>
      </p:sp>
      <p:sp>
        <p:nvSpPr>
          <p:cNvPr id="57" name="Oval 56"/>
          <p:cNvSpPr/>
          <p:nvPr/>
        </p:nvSpPr>
        <p:spPr bwMode="gray">
          <a:xfrm>
            <a:off x="5414292" y="2564145"/>
            <a:ext cx="1030456" cy="1030456"/>
          </a:xfrm>
          <a:prstGeom prst="ellipse">
            <a:avLst/>
          </a:prstGeom>
          <a:solidFill>
            <a:schemeClr val="bg1"/>
          </a:solidFill>
          <a:ln w="12700" algn="ctr">
            <a:solidFill>
              <a:schemeClr val="tx1"/>
            </a:solidFill>
            <a:prstDash val="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err="1">
              <a:ln>
                <a:noFill/>
              </a:ln>
              <a:effectLst/>
              <a:uLnTx/>
              <a:uFillTx/>
              <a:latin typeface="+mn-ea"/>
              <a:cs typeface="Arial Unicode MS" pitchFamily="34" charset="-128"/>
            </a:endParaRPr>
          </a:p>
        </p:txBody>
      </p:sp>
      <p:sp>
        <p:nvSpPr>
          <p:cNvPr id="56" name="Oval 55"/>
          <p:cNvSpPr/>
          <p:nvPr/>
        </p:nvSpPr>
        <p:spPr bwMode="gray">
          <a:xfrm>
            <a:off x="7352162" y="2936309"/>
            <a:ext cx="1030456" cy="1030456"/>
          </a:xfrm>
          <a:prstGeom prst="ellipse">
            <a:avLst/>
          </a:prstGeom>
          <a:solidFill>
            <a:schemeClr val="bg1"/>
          </a:solidFill>
          <a:ln w="12700" algn="ctr">
            <a:solidFill>
              <a:schemeClr val="tx1"/>
            </a:solidFill>
            <a:prstDash val="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err="1">
              <a:ln>
                <a:noFill/>
              </a:ln>
              <a:effectLst/>
              <a:uLnTx/>
              <a:uFillTx/>
              <a:latin typeface="+mn-ea"/>
              <a:cs typeface="Arial Unicode MS" pitchFamily="34" charset="-128"/>
            </a:endParaRPr>
          </a:p>
        </p:txBody>
      </p:sp>
      <p:sp>
        <p:nvSpPr>
          <p:cNvPr id="55" name="Oval 54"/>
          <p:cNvSpPr/>
          <p:nvPr/>
        </p:nvSpPr>
        <p:spPr bwMode="gray">
          <a:xfrm>
            <a:off x="7310361" y="4793898"/>
            <a:ext cx="1030456" cy="1030456"/>
          </a:xfrm>
          <a:prstGeom prst="ellipse">
            <a:avLst/>
          </a:prstGeom>
          <a:solidFill>
            <a:schemeClr val="bg1"/>
          </a:solidFill>
          <a:ln w="12700" algn="ctr">
            <a:solidFill>
              <a:schemeClr val="tx1"/>
            </a:solidFill>
            <a:prstDash val="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err="1">
              <a:ln>
                <a:noFill/>
              </a:ln>
              <a:effectLst/>
              <a:uLnTx/>
              <a:uFillTx/>
              <a:latin typeface="+mn-ea"/>
              <a:cs typeface="Arial Unicode MS" pitchFamily="34" charset="-128"/>
            </a:endParaRPr>
          </a:p>
        </p:txBody>
      </p:sp>
      <p:sp>
        <p:nvSpPr>
          <p:cNvPr id="54" name="Oval 53"/>
          <p:cNvSpPr/>
          <p:nvPr/>
        </p:nvSpPr>
        <p:spPr bwMode="gray">
          <a:xfrm>
            <a:off x="8577101" y="5555601"/>
            <a:ext cx="1030456" cy="1030456"/>
          </a:xfrm>
          <a:prstGeom prst="ellipse">
            <a:avLst/>
          </a:prstGeom>
          <a:solidFill>
            <a:schemeClr val="bg1"/>
          </a:solidFill>
          <a:ln w="12700" algn="ctr">
            <a:solidFill>
              <a:schemeClr val="tx1"/>
            </a:solidFill>
            <a:prstDash val="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err="1">
              <a:ln>
                <a:noFill/>
              </a:ln>
              <a:effectLst/>
              <a:uLnTx/>
              <a:uFillTx/>
              <a:latin typeface="+mn-ea"/>
              <a:cs typeface="Arial Unicode MS" pitchFamily="34" charset="-128"/>
            </a:endParaRPr>
          </a:p>
        </p:txBody>
      </p:sp>
      <p:sp>
        <p:nvSpPr>
          <p:cNvPr id="53" name="Oval 52"/>
          <p:cNvSpPr/>
          <p:nvPr/>
        </p:nvSpPr>
        <p:spPr bwMode="gray">
          <a:xfrm>
            <a:off x="10191136" y="5277670"/>
            <a:ext cx="1030456" cy="1030456"/>
          </a:xfrm>
          <a:prstGeom prst="ellipse">
            <a:avLst/>
          </a:prstGeom>
          <a:solidFill>
            <a:schemeClr val="bg1"/>
          </a:solidFill>
          <a:ln w="12700" algn="ctr">
            <a:solidFill>
              <a:schemeClr val="tx1"/>
            </a:solidFill>
            <a:prstDash val="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err="1">
              <a:ln>
                <a:noFill/>
              </a:ln>
              <a:effectLst/>
              <a:uLnTx/>
              <a:uFillTx/>
              <a:latin typeface="+mn-ea"/>
              <a:cs typeface="Arial Unicode MS" pitchFamily="34" charset="-128"/>
            </a:endParaRPr>
          </a:p>
        </p:txBody>
      </p:sp>
      <p:sp>
        <p:nvSpPr>
          <p:cNvPr id="50" name="Oval 49"/>
          <p:cNvSpPr/>
          <p:nvPr/>
        </p:nvSpPr>
        <p:spPr bwMode="gray">
          <a:xfrm>
            <a:off x="10076548" y="2133402"/>
            <a:ext cx="1030456" cy="1030456"/>
          </a:xfrm>
          <a:prstGeom prst="ellipse">
            <a:avLst/>
          </a:prstGeom>
          <a:solidFill>
            <a:schemeClr val="bg1"/>
          </a:solidFill>
          <a:ln w="12700" algn="ctr">
            <a:solidFill>
              <a:schemeClr val="tx1"/>
            </a:solidFill>
            <a:prstDash val="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err="1">
              <a:ln>
                <a:noFill/>
              </a:ln>
              <a:effectLst/>
              <a:uLnTx/>
              <a:uFillTx/>
              <a:latin typeface="+mn-ea"/>
              <a:cs typeface="Arial Unicode MS" pitchFamily="34" charset="-128"/>
            </a:endParaRPr>
          </a:p>
        </p:txBody>
      </p:sp>
      <p:sp>
        <p:nvSpPr>
          <p:cNvPr id="2" name="Title 1"/>
          <p:cNvSpPr>
            <a:spLocks noGrp="1"/>
          </p:cNvSpPr>
          <p:nvPr>
            <p:ph type="title"/>
          </p:nvPr>
        </p:nvSpPr>
        <p:spPr>
          <a:xfrm>
            <a:off x="504350" y="533993"/>
            <a:ext cx="11186476" cy="369332"/>
          </a:xfrm>
        </p:spPr>
        <p:txBody>
          <a:bodyPr/>
          <a:lstStyle/>
          <a:p>
            <a:r>
              <a:rPr lang="en-US" sz="2400" dirty="0">
                <a:latin typeface="+mn-lt"/>
                <a:ea typeface="BentonSans" charset="0"/>
                <a:cs typeface="BentonSans" charset="0"/>
              </a:rPr>
              <a:t>Blockchain</a:t>
            </a:r>
          </a:p>
        </p:txBody>
      </p:sp>
      <p:sp>
        <p:nvSpPr>
          <p:cNvPr id="49" name="Rectangle 48"/>
          <p:cNvSpPr/>
          <p:nvPr/>
        </p:nvSpPr>
        <p:spPr>
          <a:xfrm>
            <a:off x="439546" y="3148293"/>
            <a:ext cx="4535935" cy="1569660"/>
          </a:xfrm>
          <a:prstGeom prst="rect">
            <a:avLst/>
          </a:prstGeom>
          <a:solidFill>
            <a:schemeClr val="bg1"/>
          </a:solidFill>
        </p:spPr>
        <p:txBody>
          <a:bodyPr wrap="square">
            <a:spAutoFit/>
          </a:bodyPr>
          <a:lstStyle/>
          <a:p>
            <a:pPr defTabSz="914217" fontAlgn="base">
              <a:spcBef>
                <a:spcPct val="20000"/>
              </a:spcBef>
              <a:spcAft>
                <a:spcPct val="0"/>
              </a:spcAft>
              <a:buClr>
                <a:schemeClr val="tx2"/>
              </a:buClr>
              <a:defRPr/>
            </a:pPr>
            <a:r>
              <a:rPr lang="sk-SK" altLang="ja-JP" sz="2400" kern="0" dirty="0" err="1">
                <a:latin typeface="+mn-lt"/>
                <a:ea typeface="BentonSans Book " charset="0"/>
                <a:cs typeface="BentonSans Book " charset="0"/>
              </a:rPr>
              <a:t>Blockchain</a:t>
            </a:r>
            <a:r>
              <a:rPr lang="sk-SK" altLang="ja-JP" sz="2400" kern="0" dirty="0">
                <a:latin typeface="+mn-lt"/>
                <a:ea typeface="BentonSans Book " charset="0"/>
                <a:cs typeface="BentonSans Book " charset="0"/>
              </a:rPr>
              <a:t> je protokol pre distribuované </a:t>
            </a:r>
            <a:r>
              <a:rPr lang="sk-SK" altLang="ja-JP" sz="2400" b="1" kern="0" dirty="0">
                <a:solidFill>
                  <a:schemeClr val="accent1"/>
                </a:solidFill>
                <a:ea typeface="BentonSans Book " charset="0"/>
                <a:cs typeface="BentonSans Book " charset="0"/>
              </a:rPr>
              <a:t>”</a:t>
            </a:r>
            <a:r>
              <a:rPr lang="sk-SK" altLang="ja-JP" sz="2400" b="1" kern="0" dirty="0">
                <a:solidFill>
                  <a:schemeClr val="accent1"/>
                </a:solidFill>
                <a:latin typeface="+mn-lt"/>
                <a:ea typeface="BentonSans Book " charset="0"/>
                <a:cs typeface="BentonSans Book " charset="0"/>
              </a:rPr>
              <a:t>účtovné knihy”</a:t>
            </a:r>
            <a:r>
              <a:rPr lang="sk-SK" altLang="ja-JP" sz="2400" kern="0" dirty="0">
                <a:latin typeface="+mn-lt"/>
                <a:ea typeface="BentonSans Book " charset="0"/>
                <a:cs typeface="BentonSans Book " charset="0"/>
              </a:rPr>
              <a:t> v obchodných procesoch s viacerými stranami.</a:t>
            </a:r>
          </a:p>
        </p:txBody>
      </p:sp>
      <p:sp>
        <p:nvSpPr>
          <p:cNvPr id="73" name="TextBox 6"/>
          <p:cNvSpPr txBox="1"/>
          <p:nvPr/>
        </p:nvSpPr>
        <p:spPr>
          <a:xfrm>
            <a:off x="7436833" y="5657717"/>
            <a:ext cx="827354" cy="261610"/>
          </a:xfrm>
          <a:prstGeom prst="rect">
            <a:avLst/>
          </a:prstGeom>
          <a:solidFill>
            <a:schemeClr val="bg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100" b="0" i="0" u="none" strike="noStrike" kern="0" cap="none" spc="0" normalizeH="0" baseline="0" noProof="0" dirty="0">
                <a:ln>
                  <a:noFill/>
                </a:ln>
                <a:solidFill>
                  <a:srgbClr val="000000"/>
                </a:solidFill>
                <a:effectLst/>
                <a:uLnTx/>
                <a:uFillTx/>
                <a:latin typeface="+mn-lt"/>
              </a:rPr>
              <a:t>Bank</a:t>
            </a:r>
          </a:p>
        </p:txBody>
      </p:sp>
      <p:sp>
        <p:nvSpPr>
          <p:cNvPr id="74" name="TextBox 6"/>
          <p:cNvSpPr txBox="1"/>
          <p:nvPr/>
        </p:nvSpPr>
        <p:spPr>
          <a:xfrm>
            <a:off x="10115936" y="3000246"/>
            <a:ext cx="951681" cy="261610"/>
          </a:xfrm>
          <a:prstGeom prst="rect">
            <a:avLst/>
          </a:prstGeom>
          <a:solidFill>
            <a:schemeClr val="bg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100" b="0" i="0" u="none" strike="noStrike" kern="0" cap="none" spc="0" normalizeH="0" baseline="0" noProof="0" dirty="0" err="1">
                <a:ln>
                  <a:noFill/>
                </a:ln>
                <a:solidFill>
                  <a:srgbClr val="000000"/>
                </a:solidFill>
                <a:effectLst/>
                <a:uLnTx/>
                <a:uFillTx/>
                <a:latin typeface="+mn-lt"/>
              </a:rPr>
              <a:t>Government</a:t>
            </a:r>
            <a:endParaRPr kumimoji="0" sz="1100" b="0" i="0" u="none" strike="noStrike" kern="0" cap="none" spc="0" normalizeH="0" baseline="0" noProof="0" dirty="0">
              <a:ln>
                <a:noFill/>
              </a:ln>
              <a:solidFill>
                <a:srgbClr val="000000"/>
              </a:solidFill>
              <a:effectLst/>
              <a:uLnTx/>
              <a:uFillTx/>
              <a:latin typeface="+mn-lt"/>
            </a:endParaRPr>
          </a:p>
        </p:txBody>
      </p:sp>
      <p:sp>
        <p:nvSpPr>
          <p:cNvPr id="75" name="TextBox 6"/>
          <p:cNvSpPr txBox="1"/>
          <p:nvPr/>
        </p:nvSpPr>
        <p:spPr>
          <a:xfrm>
            <a:off x="7435051" y="3887796"/>
            <a:ext cx="875630" cy="169277"/>
          </a:xfrm>
          <a:prstGeom prst="rect">
            <a:avLst/>
          </a:prstGeom>
          <a:solidFill>
            <a:schemeClr val="bg1"/>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100" b="0" i="0" u="none" strike="noStrike" kern="0" cap="none" spc="0" normalizeH="0" baseline="0" noProof="0" dirty="0">
                <a:ln>
                  <a:noFill/>
                </a:ln>
                <a:solidFill>
                  <a:srgbClr val="000000"/>
                </a:solidFill>
                <a:effectLst/>
                <a:uLnTx/>
                <a:uFillTx/>
                <a:latin typeface="+mn-lt"/>
              </a:rPr>
              <a:t>Company</a:t>
            </a:r>
          </a:p>
        </p:txBody>
      </p:sp>
      <p:sp>
        <p:nvSpPr>
          <p:cNvPr id="76" name="TextBox 6"/>
          <p:cNvSpPr txBox="1"/>
          <p:nvPr/>
        </p:nvSpPr>
        <p:spPr>
          <a:xfrm>
            <a:off x="5470450" y="3375651"/>
            <a:ext cx="890897" cy="261610"/>
          </a:xfrm>
          <a:prstGeom prst="rect">
            <a:avLst/>
          </a:prstGeom>
          <a:solidFill>
            <a:schemeClr val="bg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100" b="0" i="0" u="none" strike="noStrike" kern="0" cap="none" spc="0" normalizeH="0" baseline="0" noProof="0" dirty="0" err="1">
                <a:ln>
                  <a:noFill/>
                </a:ln>
                <a:solidFill>
                  <a:srgbClr val="000000"/>
                </a:solidFill>
                <a:effectLst/>
                <a:uLnTx/>
                <a:uFillTx/>
                <a:latin typeface="+mn-lt"/>
              </a:rPr>
              <a:t>Supplier</a:t>
            </a:r>
            <a:endParaRPr kumimoji="0" sz="1100" b="0" i="0" u="none" strike="noStrike" kern="0" cap="none" spc="0" normalizeH="0" baseline="0" noProof="0" dirty="0">
              <a:ln>
                <a:noFill/>
              </a:ln>
              <a:solidFill>
                <a:srgbClr val="000000"/>
              </a:solidFill>
              <a:effectLst/>
              <a:uLnTx/>
              <a:uFillTx/>
              <a:latin typeface="+mn-lt"/>
            </a:endParaRPr>
          </a:p>
        </p:txBody>
      </p:sp>
      <p:sp>
        <p:nvSpPr>
          <p:cNvPr id="77" name="TextBox 6"/>
          <p:cNvSpPr txBox="1"/>
          <p:nvPr/>
        </p:nvSpPr>
        <p:spPr>
          <a:xfrm>
            <a:off x="10207476" y="6235183"/>
            <a:ext cx="1068752" cy="261610"/>
          </a:xfrm>
          <a:prstGeom prst="rect">
            <a:avLst/>
          </a:prstGeom>
          <a:solidFill>
            <a:schemeClr val="bg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100" b="0" i="0" u="none" strike="noStrike" kern="0" cap="none" spc="0" normalizeH="0" baseline="0" noProof="0" dirty="0">
                <a:ln>
                  <a:noFill/>
                </a:ln>
                <a:solidFill>
                  <a:srgbClr val="000000"/>
                </a:solidFill>
                <a:effectLst/>
                <a:uLnTx/>
                <a:uFillTx/>
                <a:latin typeface="+mn-lt"/>
              </a:rPr>
              <a:t>Individual</a:t>
            </a:r>
          </a:p>
        </p:txBody>
      </p:sp>
      <p:sp>
        <p:nvSpPr>
          <p:cNvPr id="78" name="TextBox 6"/>
          <p:cNvSpPr txBox="1"/>
          <p:nvPr/>
        </p:nvSpPr>
        <p:spPr>
          <a:xfrm>
            <a:off x="8468099" y="6398343"/>
            <a:ext cx="1263174" cy="261610"/>
          </a:xfrm>
          <a:prstGeom prst="rect">
            <a:avLst/>
          </a:prstGeom>
          <a:solidFill>
            <a:schemeClr val="bg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100" b="0" i="0" u="none" strike="noStrike" kern="0" cap="none" spc="0" normalizeH="0" baseline="0" noProof="0" dirty="0" err="1">
                <a:ln>
                  <a:noFill/>
                </a:ln>
                <a:solidFill>
                  <a:srgbClr val="000000"/>
                </a:solidFill>
                <a:effectLst/>
                <a:uLnTx/>
                <a:uFillTx/>
                <a:latin typeface="+mn-lt"/>
              </a:rPr>
              <a:t>Connected</a:t>
            </a:r>
            <a:r>
              <a:rPr kumimoji="0" sz="1100" b="0" i="0" u="none" strike="noStrike" kern="0" cap="none" spc="0" normalizeH="0" baseline="0" noProof="0" dirty="0">
                <a:ln>
                  <a:noFill/>
                </a:ln>
                <a:solidFill>
                  <a:srgbClr val="000000"/>
                </a:solidFill>
                <a:effectLst/>
                <a:uLnTx/>
                <a:uFillTx/>
                <a:latin typeface="+mn-lt"/>
              </a:rPr>
              <a:t> Car</a:t>
            </a:r>
          </a:p>
        </p:txBody>
      </p:sp>
      <p:sp>
        <p:nvSpPr>
          <p:cNvPr id="79" name="TextBox 6"/>
          <p:cNvSpPr txBox="1"/>
          <p:nvPr/>
        </p:nvSpPr>
        <p:spPr>
          <a:xfrm>
            <a:off x="8292824" y="1843930"/>
            <a:ext cx="1628744" cy="430887"/>
          </a:xfrm>
          <a:prstGeom prst="rect">
            <a:avLst/>
          </a:prstGeom>
          <a:solidFill>
            <a:schemeClr val="bg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100" b="1" i="0" u="none" strike="noStrike" kern="0" cap="none" spc="0" normalizeH="0" baseline="0" noProof="0" dirty="0">
                <a:ln>
                  <a:noFill/>
                </a:ln>
                <a:solidFill>
                  <a:srgbClr val="000000"/>
                </a:solidFill>
                <a:effectLst/>
                <a:uLnTx/>
                <a:uFillTx/>
                <a:latin typeface="+mn-lt"/>
              </a:rPr>
              <a:t>Compliance </a:t>
            </a:r>
            <a:r>
              <a:rPr kumimoji="0" sz="1100" b="1" i="0" u="none" strike="noStrike" kern="0" cap="none" spc="0" normalizeH="0" baseline="0" noProof="0" dirty="0" err="1">
                <a:ln>
                  <a:noFill/>
                </a:ln>
                <a:solidFill>
                  <a:srgbClr val="000000"/>
                </a:solidFill>
                <a:effectLst/>
                <a:uLnTx/>
                <a:uFillTx/>
                <a:latin typeface="+mn-lt"/>
              </a:rPr>
              <a:t>and</a:t>
            </a:r>
            <a:r>
              <a:rPr kumimoji="0" sz="1100" b="1" i="0" u="none" strike="noStrike" kern="0" cap="none" spc="0" normalizeH="0" baseline="0" noProof="0" dirty="0">
                <a:ln>
                  <a:noFill/>
                </a:ln>
                <a:solidFill>
                  <a:srgbClr val="000000"/>
                </a:solidFill>
                <a:effectLst/>
                <a:uLnTx/>
                <a:uFillTx/>
                <a:latin typeface="+mn-lt"/>
              </a:rPr>
              <a:t> Legal </a:t>
            </a:r>
            <a:r>
              <a:rPr kumimoji="0" sz="1100" b="1" i="0" u="none" strike="noStrike" kern="0" cap="none" spc="0" normalizeH="0" baseline="0" noProof="0" dirty="0" err="1">
                <a:ln>
                  <a:noFill/>
                </a:ln>
                <a:solidFill>
                  <a:srgbClr val="000000"/>
                </a:solidFill>
                <a:effectLst/>
                <a:uLnTx/>
                <a:uFillTx/>
                <a:latin typeface="+mn-lt"/>
              </a:rPr>
              <a:t>Documentation</a:t>
            </a:r>
            <a:endParaRPr kumimoji="0" sz="1100" b="1" i="0" u="none" strike="noStrike" kern="0" cap="none" spc="0" normalizeH="0" baseline="0" noProof="0" dirty="0">
              <a:ln>
                <a:noFill/>
              </a:ln>
              <a:solidFill>
                <a:srgbClr val="000000"/>
              </a:solidFill>
              <a:effectLst/>
              <a:uLnTx/>
              <a:uFillTx/>
              <a:latin typeface="+mn-lt"/>
            </a:endParaRPr>
          </a:p>
        </p:txBody>
      </p:sp>
      <p:sp>
        <p:nvSpPr>
          <p:cNvPr id="80" name="TextBox 6"/>
          <p:cNvSpPr txBox="1"/>
          <p:nvPr/>
        </p:nvSpPr>
        <p:spPr>
          <a:xfrm>
            <a:off x="6711320" y="2398709"/>
            <a:ext cx="1481578" cy="169277"/>
          </a:xfrm>
          <a:prstGeom prst="rect">
            <a:avLst/>
          </a:prstGeom>
          <a:solidFill>
            <a:schemeClr val="bg1"/>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100" b="1" i="0" u="none" strike="noStrike" kern="0" cap="none" spc="0" normalizeH="0" baseline="0" noProof="0" dirty="0">
                <a:ln>
                  <a:noFill/>
                </a:ln>
                <a:solidFill>
                  <a:srgbClr val="000000"/>
                </a:solidFill>
                <a:effectLst/>
                <a:uLnTx/>
                <a:uFillTx/>
                <a:latin typeface="+mn-lt"/>
              </a:rPr>
              <a:t>Quality Assurance</a:t>
            </a:r>
          </a:p>
        </p:txBody>
      </p:sp>
      <p:sp>
        <p:nvSpPr>
          <p:cNvPr id="81" name="TextBox 6"/>
          <p:cNvSpPr txBox="1"/>
          <p:nvPr/>
        </p:nvSpPr>
        <p:spPr>
          <a:xfrm>
            <a:off x="9047683" y="4422342"/>
            <a:ext cx="1010706" cy="169277"/>
          </a:xfrm>
          <a:prstGeom prst="rect">
            <a:avLst/>
          </a:prstGeom>
          <a:solidFill>
            <a:schemeClr val="bg1"/>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100" b="1" i="0" u="none" strike="noStrike" kern="0" cap="none" spc="0" normalizeH="0" baseline="0" noProof="0" dirty="0" err="1">
                <a:ln>
                  <a:noFill/>
                </a:ln>
                <a:solidFill>
                  <a:srgbClr val="000000"/>
                </a:solidFill>
                <a:effectLst/>
                <a:uLnTx/>
                <a:uFillTx/>
                <a:latin typeface="+mn-lt"/>
              </a:rPr>
              <a:t>Payments</a:t>
            </a:r>
            <a:endParaRPr kumimoji="0" sz="1100" b="1" i="0" u="none" strike="noStrike" kern="0" cap="none" spc="0" normalizeH="0" baseline="0" noProof="0" dirty="0">
              <a:ln>
                <a:noFill/>
              </a:ln>
              <a:solidFill>
                <a:srgbClr val="000000"/>
              </a:solidFill>
              <a:effectLst/>
              <a:uLnTx/>
              <a:uFillTx/>
              <a:latin typeface="+mn-lt"/>
            </a:endParaRPr>
          </a:p>
        </p:txBody>
      </p:sp>
      <p:sp>
        <p:nvSpPr>
          <p:cNvPr id="82" name="TextBox 6"/>
          <p:cNvSpPr txBox="1"/>
          <p:nvPr/>
        </p:nvSpPr>
        <p:spPr>
          <a:xfrm>
            <a:off x="10613629" y="4412972"/>
            <a:ext cx="1190332" cy="338554"/>
          </a:xfrm>
          <a:prstGeom prst="rect">
            <a:avLst/>
          </a:prstGeom>
          <a:solidFill>
            <a:schemeClr val="bg1"/>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100" b="1" i="0" u="none" strike="noStrike" kern="0" cap="none" spc="0" normalizeH="0" baseline="0" noProof="0" dirty="0" err="1">
                <a:ln>
                  <a:noFill/>
                </a:ln>
                <a:solidFill>
                  <a:srgbClr val="000000"/>
                </a:solidFill>
                <a:effectLst/>
                <a:uLnTx/>
                <a:uFillTx/>
                <a:latin typeface="+mn-lt"/>
              </a:rPr>
              <a:t>Decentralized</a:t>
            </a:r>
            <a:r>
              <a:rPr kumimoji="0" sz="1100" b="1" i="0" u="none" strike="noStrike" kern="0" cap="none" spc="0" normalizeH="0" baseline="0" noProof="0" dirty="0">
                <a:ln>
                  <a:noFill/>
                </a:ln>
                <a:solidFill>
                  <a:srgbClr val="000000"/>
                </a:solidFill>
                <a:effectLst/>
                <a:uLnTx/>
                <a:uFillTx/>
                <a:latin typeface="+mn-lt"/>
              </a:rPr>
              <a:t> </a:t>
            </a:r>
            <a:r>
              <a:rPr kumimoji="0" sz="1100" b="1" i="0" u="none" strike="noStrike" kern="0" cap="none" spc="0" normalizeH="0" baseline="0" noProof="0" dirty="0" err="1">
                <a:ln>
                  <a:noFill/>
                </a:ln>
                <a:solidFill>
                  <a:srgbClr val="000000"/>
                </a:solidFill>
                <a:effectLst/>
                <a:uLnTx/>
                <a:uFillTx/>
                <a:latin typeface="+mn-lt"/>
              </a:rPr>
              <a:t>Voting</a:t>
            </a:r>
            <a:endParaRPr kumimoji="0" sz="1100" b="1" i="0" u="none" strike="noStrike" kern="0" cap="none" spc="0" normalizeH="0" baseline="0" noProof="0" dirty="0">
              <a:ln>
                <a:noFill/>
              </a:ln>
              <a:solidFill>
                <a:srgbClr val="000000"/>
              </a:solidFill>
              <a:effectLst/>
              <a:uLnTx/>
              <a:uFillTx/>
              <a:latin typeface="+mn-lt"/>
            </a:endParaRPr>
          </a:p>
        </p:txBody>
      </p:sp>
      <p:sp>
        <p:nvSpPr>
          <p:cNvPr id="94" name="TextBox 6"/>
          <p:cNvSpPr txBox="1"/>
          <p:nvPr/>
        </p:nvSpPr>
        <p:spPr>
          <a:xfrm>
            <a:off x="5494461" y="5262172"/>
            <a:ext cx="1219396" cy="261610"/>
          </a:xfrm>
          <a:prstGeom prst="rect">
            <a:avLst/>
          </a:prstGeom>
          <a:solidFill>
            <a:schemeClr val="bg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100" b="1" i="0" u="none" strike="noStrike" kern="0" cap="none" spc="0" normalizeH="0" baseline="0" noProof="0" dirty="0">
                <a:ln>
                  <a:noFill/>
                </a:ln>
                <a:solidFill>
                  <a:srgbClr val="000000"/>
                </a:solidFill>
                <a:effectLst/>
                <a:uLnTx/>
                <a:uFillTx/>
                <a:latin typeface="+mn-lt"/>
              </a:rPr>
              <a:t>Trade </a:t>
            </a:r>
            <a:r>
              <a:rPr kumimoji="0" sz="1100" b="1" i="0" u="none" strike="noStrike" kern="0" cap="none" spc="0" normalizeH="0" baseline="0" noProof="0" dirty="0" err="1">
                <a:ln>
                  <a:noFill/>
                </a:ln>
                <a:solidFill>
                  <a:srgbClr val="000000"/>
                </a:solidFill>
                <a:effectLst/>
                <a:uLnTx/>
                <a:uFillTx/>
                <a:latin typeface="+mn-lt"/>
              </a:rPr>
              <a:t>Finance</a:t>
            </a:r>
            <a:endParaRPr kumimoji="0" sz="1100" b="1" i="0" u="none" strike="noStrike" kern="0" cap="none" spc="0" normalizeH="0" baseline="0" noProof="0" dirty="0">
              <a:ln>
                <a:noFill/>
              </a:ln>
              <a:solidFill>
                <a:srgbClr val="000000"/>
              </a:solidFill>
              <a:effectLst/>
              <a:uLnTx/>
              <a:uFillTx/>
              <a:latin typeface="+mn-lt"/>
            </a:endParaRPr>
          </a:p>
        </p:txBody>
      </p:sp>
      <p:pic>
        <p:nvPicPr>
          <p:cNvPr id="95" name="Bild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6422" y="5678499"/>
            <a:ext cx="733053" cy="733053"/>
          </a:xfrm>
          <a:prstGeom prst="rect">
            <a:avLst/>
          </a:prstGeom>
          <a:noFill/>
          <a:ln w="63500">
            <a:noFill/>
          </a:ln>
        </p:spPr>
      </p:pic>
      <p:pic>
        <p:nvPicPr>
          <p:cNvPr id="96" name="Bild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7206" y="5394500"/>
            <a:ext cx="787394" cy="787394"/>
          </a:xfrm>
          <a:prstGeom prst="rect">
            <a:avLst/>
          </a:prstGeom>
          <a:noFill/>
          <a:ln w="63500">
            <a:noFill/>
          </a:ln>
        </p:spPr>
      </p:pic>
      <p:pic>
        <p:nvPicPr>
          <p:cNvPr id="97" name="Bild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1834" y="2642413"/>
            <a:ext cx="746204" cy="746204"/>
          </a:xfrm>
          <a:prstGeom prst="rect">
            <a:avLst/>
          </a:prstGeom>
          <a:noFill/>
          <a:ln w="63500">
            <a:noFill/>
          </a:ln>
        </p:spPr>
      </p:pic>
      <p:pic>
        <p:nvPicPr>
          <p:cNvPr id="98" name="Bild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0370" y="2221726"/>
            <a:ext cx="822813" cy="822813"/>
          </a:xfrm>
          <a:prstGeom prst="rect">
            <a:avLst/>
          </a:prstGeom>
          <a:noFill/>
          <a:ln w="63500">
            <a:noFill/>
          </a:ln>
        </p:spPr>
      </p:pic>
      <p:pic>
        <p:nvPicPr>
          <p:cNvPr id="100" name="Bild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0000" y="4891565"/>
            <a:ext cx="779593" cy="779593"/>
          </a:xfrm>
          <a:prstGeom prst="rect">
            <a:avLst/>
          </a:prstGeom>
          <a:noFill/>
          <a:ln w="63500">
            <a:noFill/>
          </a:ln>
        </p:spPr>
      </p:pic>
      <p:pic>
        <p:nvPicPr>
          <p:cNvPr id="101" name="Bild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0422" y="1481495"/>
            <a:ext cx="931448" cy="931448"/>
          </a:xfrm>
          <a:prstGeom prst="rect">
            <a:avLst/>
          </a:prstGeom>
        </p:spPr>
      </p:pic>
      <p:pic>
        <p:nvPicPr>
          <p:cNvPr id="104" name="Bild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7544" y="3571594"/>
            <a:ext cx="886464" cy="886464"/>
          </a:xfrm>
          <a:prstGeom prst="rect">
            <a:avLst/>
          </a:prstGeom>
        </p:spPr>
      </p:pic>
      <p:pic>
        <p:nvPicPr>
          <p:cNvPr id="45" name="Bild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49748" y="3003999"/>
            <a:ext cx="779593" cy="779593"/>
          </a:xfrm>
          <a:prstGeom prst="rect">
            <a:avLst/>
          </a:prstGeom>
          <a:noFill/>
          <a:ln w="63500">
            <a:noFill/>
          </a:ln>
        </p:spPr>
      </p:pic>
      <p:pic>
        <p:nvPicPr>
          <p:cNvPr id="46" name="Bild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79036" y="4364437"/>
            <a:ext cx="931448" cy="931448"/>
          </a:xfrm>
          <a:prstGeom prst="rect">
            <a:avLst/>
          </a:prstGeom>
        </p:spPr>
      </p:pic>
      <p:pic>
        <p:nvPicPr>
          <p:cNvPr id="47" name="Bild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74568" y="3571594"/>
            <a:ext cx="886464" cy="886464"/>
          </a:xfrm>
          <a:prstGeom prst="rect">
            <a:avLst/>
          </a:prstGeom>
        </p:spPr>
      </p:pic>
      <p:pic>
        <p:nvPicPr>
          <p:cNvPr id="48" name="Bild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56226" y="1001056"/>
            <a:ext cx="931448" cy="931448"/>
          </a:xfrm>
          <a:prstGeom prst="rect">
            <a:avLst/>
          </a:prstGeom>
        </p:spPr>
      </p:pic>
    </p:spTree>
    <p:extLst>
      <p:ext uri="{BB962C8B-B14F-4D97-AF65-F5344CB8AC3E}">
        <p14:creationId xmlns:p14="http://schemas.microsoft.com/office/powerpoint/2010/main" val="375632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k-SK" dirty="0">
                <a:latin typeface="+mn-lt"/>
              </a:rPr>
              <a:t>Kedy áno, kedy nie ?</a:t>
            </a:r>
          </a:p>
        </p:txBody>
      </p:sp>
      <p:pic>
        <p:nvPicPr>
          <p:cNvPr id="31" name="Picture Placeholder 6"/>
          <p:cNvPicPr>
            <a:picLocks noChangeAspect="1"/>
          </p:cNvPicPr>
          <p:nvPr/>
        </p:nvPicPr>
        <p:blipFill>
          <a:blip r:embed="rId3">
            <a:extLst>
              <a:ext uri="{28A0092B-C50C-407E-A947-70E740481C1C}">
                <a14:useLocalDpi xmlns:a14="http://schemas.microsoft.com/office/drawing/2010/main" val="0"/>
              </a:ext>
            </a:extLst>
          </a:blip>
          <a:srcRect l="3953" r="3953"/>
          <a:stretch>
            <a:fillRect/>
          </a:stretch>
        </p:blipFill>
        <p:spPr>
          <a:xfrm>
            <a:off x="2073242" y="1595395"/>
            <a:ext cx="994663" cy="1080000"/>
          </a:xfrm>
          <a:prstGeom prst="rect">
            <a:avLst/>
          </a:prstGeom>
          <a:solidFill>
            <a:schemeClr val="bg1">
              <a:alpha val="70000"/>
            </a:schemeClr>
          </a:solidFill>
        </p:spPr>
      </p:pic>
      <p:pic>
        <p:nvPicPr>
          <p:cNvPr id="32" name="Picture Placeholder 8"/>
          <p:cNvPicPr>
            <a:picLocks noChangeAspect="1"/>
          </p:cNvPicPr>
          <p:nvPr/>
        </p:nvPicPr>
        <p:blipFill>
          <a:blip r:embed="rId4">
            <a:extLst>
              <a:ext uri="{28A0092B-C50C-407E-A947-70E740481C1C}">
                <a14:useLocalDpi xmlns:a14="http://schemas.microsoft.com/office/drawing/2010/main" val="0"/>
              </a:ext>
            </a:extLst>
          </a:blip>
          <a:srcRect l="3953" r="3953"/>
          <a:stretch>
            <a:fillRect/>
          </a:stretch>
        </p:blipFill>
        <p:spPr>
          <a:xfrm>
            <a:off x="5622908" y="1595395"/>
            <a:ext cx="994659" cy="1080000"/>
          </a:xfrm>
          <a:prstGeom prst="rect">
            <a:avLst/>
          </a:prstGeom>
          <a:solidFill>
            <a:schemeClr val="bg1">
              <a:alpha val="70000"/>
            </a:schemeClr>
          </a:solidFill>
        </p:spPr>
      </p:pic>
      <p:sp>
        <p:nvSpPr>
          <p:cNvPr id="18" name="Shape 145"/>
          <p:cNvSpPr txBox="1">
            <a:spLocks/>
          </p:cNvSpPr>
          <p:nvPr/>
        </p:nvSpPr>
        <p:spPr>
          <a:xfrm>
            <a:off x="1472066" y="2902999"/>
            <a:ext cx="2197014" cy="522679"/>
          </a:xfrm>
          <a:prstGeom prst="rect">
            <a:avLst/>
          </a:prstGeom>
          <a:noFill/>
          <a:ln>
            <a:noFill/>
          </a:ln>
        </p:spPr>
        <p:txBody>
          <a:bodyPr lIns="121872" tIns="121872" rIns="121872" bIns="121872" anchor="ctr" anchorCtr="0">
            <a:noAutofit/>
          </a:bodyPr>
          <a:lstStyle>
            <a:defPPr marR="0" lvl="0" algn="l" rtl="0">
              <a:lnSpc>
                <a:spcPct val="100000"/>
              </a:lnSpc>
              <a:spcBef>
                <a:spcPts val="0"/>
              </a:spcBef>
              <a:spcAft>
                <a:spcPts val="0"/>
              </a:spcAft>
              <a:defRPr lang="de-DE"/>
            </a:defPPr>
            <a:lvl1pPr marR="0" lvl="0" algn="ctr">
              <a:lnSpc>
                <a:spcPct val="100000"/>
              </a:lnSpc>
              <a:spcBef>
                <a:spcPts val="0"/>
              </a:spcBef>
              <a:spcAft>
                <a:spcPts val="0"/>
              </a:spcAft>
              <a:buClr>
                <a:schemeClr val="lt1"/>
              </a:buClr>
              <a:buSzPct val="100000"/>
              <a:buFont typeface="Roboto"/>
              <a:buNone/>
              <a:defRPr sz="2267" b="1" i="0" u="none" strike="noStrike" cap="none">
                <a:solidFill>
                  <a:srgbClr val="037CC2"/>
                </a:solidFill>
                <a:latin typeface="BentonSans Bold" panose="02000803000000020004" pitchFamily="2" charset="0"/>
                <a:ea typeface="Roboto"/>
                <a:cs typeface="Roboto"/>
              </a:defRPr>
            </a:lvl1pPr>
            <a:lvl2pPr lvl="1">
              <a:spcBef>
                <a:spcPts val="0"/>
              </a:spcBef>
              <a:buClr>
                <a:schemeClr val="lt1"/>
              </a:buClr>
              <a:buSzPct val="100000"/>
              <a:buFont typeface="Roboto"/>
              <a:buNone/>
              <a:defRPr sz="3200">
                <a:solidFill>
                  <a:schemeClr val="lt1"/>
                </a:solidFill>
                <a:latin typeface="Roboto"/>
                <a:ea typeface="Roboto"/>
                <a:cs typeface="Roboto"/>
              </a:defRPr>
            </a:lvl2pPr>
            <a:lvl3pPr lvl="2">
              <a:spcBef>
                <a:spcPts val="0"/>
              </a:spcBef>
              <a:buClr>
                <a:schemeClr val="lt1"/>
              </a:buClr>
              <a:buSzPct val="100000"/>
              <a:buFont typeface="Roboto"/>
              <a:buNone/>
              <a:defRPr sz="3200">
                <a:solidFill>
                  <a:schemeClr val="lt1"/>
                </a:solidFill>
                <a:latin typeface="Roboto"/>
                <a:ea typeface="Roboto"/>
                <a:cs typeface="Roboto"/>
              </a:defRPr>
            </a:lvl3pPr>
            <a:lvl4pPr lvl="3">
              <a:spcBef>
                <a:spcPts val="0"/>
              </a:spcBef>
              <a:buClr>
                <a:schemeClr val="lt1"/>
              </a:buClr>
              <a:buSzPct val="100000"/>
              <a:buFont typeface="Roboto"/>
              <a:buNone/>
              <a:defRPr sz="3200">
                <a:solidFill>
                  <a:schemeClr val="lt1"/>
                </a:solidFill>
                <a:latin typeface="Roboto"/>
                <a:ea typeface="Roboto"/>
                <a:cs typeface="Roboto"/>
              </a:defRPr>
            </a:lvl4pPr>
            <a:lvl5pPr lvl="4">
              <a:spcBef>
                <a:spcPts val="0"/>
              </a:spcBef>
              <a:buClr>
                <a:schemeClr val="lt1"/>
              </a:buClr>
              <a:buSzPct val="100000"/>
              <a:buFont typeface="Roboto"/>
              <a:buNone/>
              <a:defRPr sz="3200">
                <a:solidFill>
                  <a:schemeClr val="lt1"/>
                </a:solidFill>
                <a:latin typeface="Roboto"/>
                <a:ea typeface="Roboto"/>
                <a:cs typeface="Roboto"/>
              </a:defRPr>
            </a:lvl5pPr>
            <a:lvl6pPr lvl="5">
              <a:spcBef>
                <a:spcPts val="0"/>
              </a:spcBef>
              <a:buClr>
                <a:schemeClr val="lt1"/>
              </a:buClr>
              <a:buSzPct val="100000"/>
              <a:buFont typeface="Roboto"/>
              <a:buNone/>
              <a:defRPr sz="3200">
                <a:solidFill>
                  <a:schemeClr val="lt1"/>
                </a:solidFill>
                <a:latin typeface="Roboto"/>
                <a:ea typeface="Roboto"/>
                <a:cs typeface="Roboto"/>
              </a:defRPr>
            </a:lvl6pPr>
            <a:lvl7pPr lvl="6">
              <a:spcBef>
                <a:spcPts val="0"/>
              </a:spcBef>
              <a:buClr>
                <a:schemeClr val="lt1"/>
              </a:buClr>
              <a:buSzPct val="100000"/>
              <a:buFont typeface="Roboto"/>
              <a:buNone/>
              <a:defRPr sz="3200">
                <a:solidFill>
                  <a:schemeClr val="lt1"/>
                </a:solidFill>
                <a:latin typeface="Roboto"/>
                <a:ea typeface="Roboto"/>
                <a:cs typeface="Roboto"/>
              </a:defRPr>
            </a:lvl7pPr>
            <a:lvl8pPr lvl="7">
              <a:spcBef>
                <a:spcPts val="0"/>
              </a:spcBef>
              <a:buClr>
                <a:schemeClr val="lt1"/>
              </a:buClr>
              <a:buSzPct val="100000"/>
              <a:buFont typeface="Roboto"/>
              <a:buNone/>
              <a:defRPr sz="3200">
                <a:solidFill>
                  <a:schemeClr val="lt1"/>
                </a:solidFill>
                <a:latin typeface="Roboto"/>
                <a:ea typeface="Roboto"/>
                <a:cs typeface="Roboto"/>
              </a:defRPr>
            </a:lvl8pPr>
            <a:lvl9pPr lvl="8">
              <a:spcBef>
                <a:spcPts val="0"/>
              </a:spcBef>
              <a:buClr>
                <a:schemeClr val="lt1"/>
              </a:buClr>
              <a:buSzPct val="100000"/>
              <a:buFont typeface="Roboto"/>
              <a:buNone/>
              <a:defRPr sz="3200">
                <a:solidFill>
                  <a:schemeClr val="lt1"/>
                </a:solidFill>
                <a:latin typeface="Roboto"/>
                <a:ea typeface="Roboto"/>
                <a:cs typeface="Roboto"/>
              </a:defRPr>
            </a:lvl9pPr>
          </a:lstStyle>
          <a:p>
            <a:r>
              <a:rPr lang="sk-SK" sz="1800" b="0" dirty="0">
                <a:solidFill>
                  <a:schemeClr val="tx1"/>
                </a:solidFill>
                <a:latin typeface="+mn-lt"/>
                <a:ea typeface="Arial Unicode MS" panose="020B0604020202020204" charset="-128"/>
                <a:cs typeface="Arial Unicode MS" panose="020B0604020202020204" charset="-128"/>
              </a:rPr>
              <a:t>Spolupráca viacerých strán</a:t>
            </a:r>
          </a:p>
        </p:txBody>
      </p:sp>
      <p:sp>
        <p:nvSpPr>
          <p:cNvPr id="21" name="Shape 145"/>
          <p:cNvSpPr txBox="1">
            <a:spLocks/>
          </p:cNvSpPr>
          <p:nvPr/>
        </p:nvSpPr>
        <p:spPr>
          <a:xfrm>
            <a:off x="5257928" y="2902999"/>
            <a:ext cx="1724618" cy="522679"/>
          </a:xfrm>
          <a:prstGeom prst="rect">
            <a:avLst/>
          </a:prstGeom>
          <a:noFill/>
          <a:ln>
            <a:noFill/>
          </a:ln>
        </p:spPr>
        <p:txBody>
          <a:bodyPr lIns="121872" tIns="121872" rIns="121872" bIns="121872" anchor="ctr" anchorCtr="0">
            <a:noAutofit/>
          </a:bodyPr>
          <a:lstStyle>
            <a:defPPr marR="0" lvl="0" algn="l" rtl="0">
              <a:lnSpc>
                <a:spcPct val="100000"/>
              </a:lnSpc>
              <a:spcBef>
                <a:spcPts val="0"/>
              </a:spcBef>
              <a:spcAft>
                <a:spcPts val="0"/>
              </a:spcAft>
              <a:defRPr lang="de-DE"/>
            </a:defPPr>
            <a:lvl1pPr marR="0" lvl="0" algn="ctr">
              <a:lnSpc>
                <a:spcPct val="100000"/>
              </a:lnSpc>
              <a:spcBef>
                <a:spcPts val="0"/>
              </a:spcBef>
              <a:spcAft>
                <a:spcPts val="0"/>
              </a:spcAft>
              <a:buClr>
                <a:schemeClr val="lt1"/>
              </a:buClr>
              <a:buSzPct val="100000"/>
              <a:buFont typeface="Roboto"/>
              <a:buNone/>
              <a:defRPr sz="2267" b="1" i="0" u="none" strike="noStrike" cap="none">
                <a:solidFill>
                  <a:srgbClr val="037CC2"/>
                </a:solidFill>
                <a:latin typeface="BentonSans Bold" panose="02000803000000020004" pitchFamily="2" charset="0"/>
                <a:ea typeface="Roboto"/>
                <a:cs typeface="Roboto"/>
              </a:defRPr>
            </a:lvl1pPr>
            <a:lvl2pPr lvl="1">
              <a:spcBef>
                <a:spcPts val="0"/>
              </a:spcBef>
              <a:buClr>
                <a:schemeClr val="lt1"/>
              </a:buClr>
              <a:buSzPct val="100000"/>
              <a:buFont typeface="Roboto"/>
              <a:buNone/>
              <a:defRPr sz="3200">
                <a:solidFill>
                  <a:schemeClr val="lt1"/>
                </a:solidFill>
                <a:latin typeface="Roboto"/>
                <a:ea typeface="Roboto"/>
                <a:cs typeface="Roboto"/>
              </a:defRPr>
            </a:lvl2pPr>
            <a:lvl3pPr lvl="2">
              <a:spcBef>
                <a:spcPts val="0"/>
              </a:spcBef>
              <a:buClr>
                <a:schemeClr val="lt1"/>
              </a:buClr>
              <a:buSzPct val="100000"/>
              <a:buFont typeface="Roboto"/>
              <a:buNone/>
              <a:defRPr sz="3200">
                <a:solidFill>
                  <a:schemeClr val="lt1"/>
                </a:solidFill>
                <a:latin typeface="Roboto"/>
                <a:ea typeface="Roboto"/>
                <a:cs typeface="Roboto"/>
              </a:defRPr>
            </a:lvl3pPr>
            <a:lvl4pPr lvl="3">
              <a:spcBef>
                <a:spcPts val="0"/>
              </a:spcBef>
              <a:buClr>
                <a:schemeClr val="lt1"/>
              </a:buClr>
              <a:buSzPct val="100000"/>
              <a:buFont typeface="Roboto"/>
              <a:buNone/>
              <a:defRPr sz="3200">
                <a:solidFill>
                  <a:schemeClr val="lt1"/>
                </a:solidFill>
                <a:latin typeface="Roboto"/>
                <a:ea typeface="Roboto"/>
                <a:cs typeface="Roboto"/>
              </a:defRPr>
            </a:lvl4pPr>
            <a:lvl5pPr lvl="4">
              <a:spcBef>
                <a:spcPts val="0"/>
              </a:spcBef>
              <a:buClr>
                <a:schemeClr val="lt1"/>
              </a:buClr>
              <a:buSzPct val="100000"/>
              <a:buFont typeface="Roboto"/>
              <a:buNone/>
              <a:defRPr sz="3200">
                <a:solidFill>
                  <a:schemeClr val="lt1"/>
                </a:solidFill>
                <a:latin typeface="Roboto"/>
                <a:ea typeface="Roboto"/>
                <a:cs typeface="Roboto"/>
              </a:defRPr>
            </a:lvl5pPr>
            <a:lvl6pPr lvl="5">
              <a:spcBef>
                <a:spcPts val="0"/>
              </a:spcBef>
              <a:buClr>
                <a:schemeClr val="lt1"/>
              </a:buClr>
              <a:buSzPct val="100000"/>
              <a:buFont typeface="Roboto"/>
              <a:buNone/>
              <a:defRPr sz="3200">
                <a:solidFill>
                  <a:schemeClr val="lt1"/>
                </a:solidFill>
                <a:latin typeface="Roboto"/>
                <a:ea typeface="Roboto"/>
                <a:cs typeface="Roboto"/>
              </a:defRPr>
            </a:lvl6pPr>
            <a:lvl7pPr lvl="6">
              <a:spcBef>
                <a:spcPts val="0"/>
              </a:spcBef>
              <a:buClr>
                <a:schemeClr val="lt1"/>
              </a:buClr>
              <a:buSzPct val="100000"/>
              <a:buFont typeface="Roboto"/>
              <a:buNone/>
              <a:defRPr sz="3200">
                <a:solidFill>
                  <a:schemeClr val="lt1"/>
                </a:solidFill>
                <a:latin typeface="Roboto"/>
                <a:ea typeface="Roboto"/>
                <a:cs typeface="Roboto"/>
              </a:defRPr>
            </a:lvl7pPr>
            <a:lvl8pPr lvl="7">
              <a:spcBef>
                <a:spcPts val="0"/>
              </a:spcBef>
              <a:buClr>
                <a:schemeClr val="lt1"/>
              </a:buClr>
              <a:buSzPct val="100000"/>
              <a:buFont typeface="Roboto"/>
              <a:buNone/>
              <a:defRPr sz="3200">
                <a:solidFill>
                  <a:schemeClr val="lt1"/>
                </a:solidFill>
                <a:latin typeface="Roboto"/>
                <a:ea typeface="Roboto"/>
                <a:cs typeface="Roboto"/>
              </a:defRPr>
            </a:lvl8pPr>
            <a:lvl9pPr lvl="8">
              <a:spcBef>
                <a:spcPts val="0"/>
              </a:spcBef>
              <a:buClr>
                <a:schemeClr val="lt1"/>
              </a:buClr>
              <a:buSzPct val="100000"/>
              <a:buFont typeface="Roboto"/>
              <a:buNone/>
              <a:defRPr sz="3200">
                <a:solidFill>
                  <a:schemeClr val="lt1"/>
                </a:solidFill>
                <a:latin typeface="Roboto"/>
                <a:ea typeface="Roboto"/>
                <a:cs typeface="Roboto"/>
              </a:defRPr>
            </a:lvl9pPr>
          </a:lstStyle>
          <a:p>
            <a:r>
              <a:rPr lang="sk-SK" sz="1800" b="0" dirty="0">
                <a:solidFill>
                  <a:schemeClr val="tx1"/>
                </a:solidFill>
                <a:latin typeface="+mn-lt"/>
                <a:ea typeface="Arial Unicode MS" panose="020B0604020202020204" charset="-128"/>
                <a:cs typeface="Arial Unicode MS" panose="020B0604020202020204" charset="-128"/>
              </a:rPr>
              <a:t>Informačná nerovnováha</a:t>
            </a:r>
          </a:p>
        </p:txBody>
      </p:sp>
      <p:sp>
        <p:nvSpPr>
          <p:cNvPr id="22" name="Shape 145"/>
          <p:cNvSpPr txBox="1">
            <a:spLocks/>
          </p:cNvSpPr>
          <p:nvPr/>
        </p:nvSpPr>
        <p:spPr>
          <a:xfrm>
            <a:off x="8777576" y="2902999"/>
            <a:ext cx="1746792" cy="522679"/>
          </a:xfrm>
          <a:prstGeom prst="rect">
            <a:avLst/>
          </a:prstGeom>
          <a:noFill/>
          <a:ln>
            <a:noFill/>
          </a:ln>
        </p:spPr>
        <p:txBody>
          <a:bodyPr lIns="121872" tIns="121872" rIns="121872" bIns="121872" anchor="ctr" anchorCtr="0">
            <a:noAutofit/>
          </a:bodyPr>
          <a:lstStyle>
            <a:defPPr marR="0" lvl="0" algn="l" rtl="0">
              <a:lnSpc>
                <a:spcPct val="100000"/>
              </a:lnSpc>
              <a:spcBef>
                <a:spcPts val="0"/>
              </a:spcBef>
              <a:spcAft>
                <a:spcPts val="0"/>
              </a:spcAft>
              <a:defRPr lang="de-DE"/>
            </a:defPPr>
            <a:lvl1pPr marR="0" lvl="0" algn="ctr">
              <a:lnSpc>
                <a:spcPct val="100000"/>
              </a:lnSpc>
              <a:spcBef>
                <a:spcPts val="0"/>
              </a:spcBef>
              <a:spcAft>
                <a:spcPts val="0"/>
              </a:spcAft>
              <a:buClr>
                <a:schemeClr val="lt1"/>
              </a:buClr>
              <a:buSzPct val="100000"/>
              <a:buFont typeface="Roboto"/>
              <a:buNone/>
              <a:defRPr sz="2267" b="1" i="0" u="none" strike="noStrike" cap="none">
                <a:solidFill>
                  <a:srgbClr val="037CC2"/>
                </a:solidFill>
                <a:latin typeface="BentonSans Bold" panose="02000803000000020004" pitchFamily="2" charset="0"/>
                <a:ea typeface="Roboto"/>
                <a:cs typeface="Roboto"/>
              </a:defRPr>
            </a:lvl1pPr>
            <a:lvl2pPr lvl="1">
              <a:spcBef>
                <a:spcPts val="0"/>
              </a:spcBef>
              <a:buClr>
                <a:schemeClr val="lt1"/>
              </a:buClr>
              <a:buSzPct val="100000"/>
              <a:buFont typeface="Roboto"/>
              <a:buNone/>
              <a:defRPr sz="3200">
                <a:solidFill>
                  <a:schemeClr val="lt1"/>
                </a:solidFill>
                <a:latin typeface="Roboto"/>
                <a:ea typeface="Roboto"/>
                <a:cs typeface="Roboto"/>
              </a:defRPr>
            </a:lvl2pPr>
            <a:lvl3pPr lvl="2">
              <a:spcBef>
                <a:spcPts val="0"/>
              </a:spcBef>
              <a:buClr>
                <a:schemeClr val="lt1"/>
              </a:buClr>
              <a:buSzPct val="100000"/>
              <a:buFont typeface="Roboto"/>
              <a:buNone/>
              <a:defRPr sz="3200">
                <a:solidFill>
                  <a:schemeClr val="lt1"/>
                </a:solidFill>
                <a:latin typeface="Roboto"/>
                <a:ea typeface="Roboto"/>
                <a:cs typeface="Roboto"/>
              </a:defRPr>
            </a:lvl3pPr>
            <a:lvl4pPr lvl="3">
              <a:spcBef>
                <a:spcPts val="0"/>
              </a:spcBef>
              <a:buClr>
                <a:schemeClr val="lt1"/>
              </a:buClr>
              <a:buSzPct val="100000"/>
              <a:buFont typeface="Roboto"/>
              <a:buNone/>
              <a:defRPr sz="3200">
                <a:solidFill>
                  <a:schemeClr val="lt1"/>
                </a:solidFill>
                <a:latin typeface="Roboto"/>
                <a:ea typeface="Roboto"/>
                <a:cs typeface="Roboto"/>
              </a:defRPr>
            </a:lvl4pPr>
            <a:lvl5pPr lvl="4">
              <a:spcBef>
                <a:spcPts val="0"/>
              </a:spcBef>
              <a:buClr>
                <a:schemeClr val="lt1"/>
              </a:buClr>
              <a:buSzPct val="100000"/>
              <a:buFont typeface="Roboto"/>
              <a:buNone/>
              <a:defRPr sz="3200">
                <a:solidFill>
                  <a:schemeClr val="lt1"/>
                </a:solidFill>
                <a:latin typeface="Roboto"/>
                <a:ea typeface="Roboto"/>
                <a:cs typeface="Roboto"/>
              </a:defRPr>
            </a:lvl5pPr>
            <a:lvl6pPr lvl="5">
              <a:spcBef>
                <a:spcPts val="0"/>
              </a:spcBef>
              <a:buClr>
                <a:schemeClr val="lt1"/>
              </a:buClr>
              <a:buSzPct val="100000"/>
              <a:buFont typeface="Roboto"/>
              <a:buNone/>
              <a:defRPr sz="3200">
                <a:solidFill>
                  <a:schemeClr val="lt1"/>
                </a:solidFill>
                <a:latin typeface="Roboto"/>
                <a:ea typeface="Roboto"/>
                <a:cs typeface="Roboto"/>
              </a:defRPr>
            </a:lvl6pPr>
            <a:lvl7pPr lvl="6">
              <a:spcBef>
                <a:spcPts val="0"/>
              </a:spcBef>
              <a:buClr>
                <a:schemeClr val="lt1"/>
              </a:buClr>
              <a:buSzPct val="100000"/>
              <a:buFont typeface="Roboto"/>
              <a:buNone/>
              <a:defRPr sz="3200">
                <a:solidFill>
                  <a:schemeClr val="lt1"/>
                </a:solidFill>
                <a:latin typeface="Roboto"/>
                <a:ea typeface="Roboto"/>
                <a:cs typeface="Roboto"/>
              </a:defRPr>
            </a:lvl7pPr>
            <a:lvl8pPr lvl="7">
              <a:spcBef>
                <a:spcPts val="0"/>
              </a:spcBef>
              <a:buClr>
                <a:schemeClr val="lt1"/>
              </a:buClr>
              <a:buSzPct val="100000"/>
              <a:buFont typeface="Roboto"/>
              <a:buNone/>
              <a:defRPr sz="3200">
                <a:solidFill>
                  <a:schemeClr val="lt1"/>
                </a:solidFill>
                <a:latin typeface="Roboto"/>
                <a:ea typeface="Roboto"/>
                <a:cs typeface="Roboto"/>
              </a:defRPr>
            </a:lvl8pPr>
            <a:lvl9pPr lvl="8">
              <a:spcBef>
                <a:spcPts val="0"/>
              </a:spcBef>
              <a:buClr>
                <a:schemeClr val="lt1"/>
              </a:buClr>
              <a:buSzPct val="100000"/>
              <a:buFont typeface="Roboto"/>
              <a:buNone/>
              <a:defRPr sz="3200">
                <a:solidFill>
                  <a:schemeClr val="lt1"/>
                </a:solidFill>
                <a:latin typeface="Roboto"/>
                <a:ea typeface="Roboto"/>
                <a:cs typeface="Roboto"/>
              </a:defRPr>
            </a:lvl9pPr>
          </a:lstStyle>
          <a:p>
            <a:r>
              <a:rPr lang="sk-SK" sz="1800" b="0" dirty="0">
                <a:solidFill>
                  <a:schemeClr val="tx1"/>
                </a:solidFill>
                <a:latin typeface="+mn-lt"/>
                <a:ea typeface="Arial Unicode MS" panose="020B0604020202020204" charset="-128"/>
                <a:cs typeface="Arial Unicode MS" panose="020B0604020202020204" charset="-128"/>
              </a:rPr>
              <a:t>Optimalizácia procesov</a:t>
            </a:r>
          </a:p>
        </p:txBody>
      </p:sp>
      <p:sp>
        <p:nvSpPr>
          <p:cNvPr id="23" name="Shape 145"/>
          <p:cNvSpPr txBox="1">
            <a:spLocks/>
          </p:cNvSpPr>
          <p:nvPr/>
        </p:nvSpPr>
        <p:spPr>
          <a:xfrm>
            <a:off x="4773775" y="5543561"/>
            <a:ext cx="2692925" cy="276999"/>
          </a:xfrm>
          <a:prstGeom prst="rect">
            <a:avLst/>
          </a:prstGeom>
          <a:noFill/>
          <a:ln>
            <a:noFill/>
          </a:ln>
        </p:spPr>
        <p:txBody>
          <a:bodyPr lIns="0" tIns="0" rIns="0" bIns="0" anchor="ctr" anchorCtr="0">
            <a:noAutofit/>
          </a:bodyPr>
          <a:lstStyle>
            <a:defPPr marR="0" lvl="0" algn="l" rtl="0">
              <a:lnSpc>
                <a:spcPct val="100000"/>
              </a:lnSpc>
              <a:spcBef>
                <a:spcPts val="0"/>
              </a:spcBef>
              <a:spcAft>
                <a:spcPts val="0"/>
              </a:spcAft>
              <a:defRPr lang="de-DE"/>
            </a:defPPr>
            <a:lvl1pPr marR="0" lvl="0" algn="ctr">
              <a:lnSpc>
                <a:spcPct val="100000"/>
              </a:lnSpc>
              <a:spcBef>
                <a:spcPts val="0"/>
              </a:spcBef>
              <a:spcAft>
                <a:spcPts val="0"/>
              </a:spcAft>
              <a:buClr>
                <a:schemeClr val="lt1"/>
              </a:buClr>
              <a:buSzPct val="100000"/>
              <a:buFont typeface="Roboto"/>
              <a:buNone/>
              <a:defRPr sz="2267" b="1" i="0" u="none" strike="noStrike" cap="none">
                <a:solidFill>
                  <a:srgbClr val="037CC2"/>
                </a:solidFill>
                <a:latin typeface="BentonSans Bold" panose="02000803000000020004" pitchFamily="2" charset="0"/>
                <a:ea typeface="Roboto"/>
                <a:cs typeface="Roboto"/>
              </a:defRPr>
            </a:lvl1pPr>
            <a:lvl2pPr lvl="1">
              <a:spcBef>
                <a:spcPts val="0"/>
              </a:spcBef>
              <a:buClr>
                <a:schemeClr val="lt1"/>
              </a:buClr>
              <a:buSzPct val="100000"/>
              <a:buFont typeface="Roboto"/>
              <a:buNone/>
              <a:defRPr sz="3200">
                <a:solidFill>
                  <a:schemeClr val="lt1"/>
                </a:solidFill>
                <a:latin typeface="Roboto"/>
                <a:ea typeface="Roboto"/>
                <a:cs typeface="Roboto"/>
              </a:defRPr>
            </a:lvl2pPr>
            <a:lvl3pPr lvl="2">
              <a:spcBef>
                <a:spcPts val="0"/>
              </a:spcBef>
              <a:buClr>
                <a:schemeClr val="lt1"/>
              </a:buClr>
              <a:buSzPct val="100000"/>
              <a:buFont typeface="Roboto"/>
              <a:buNone/>
              <a:defRPr sz="3200">
                <a:solidFill>
                  <a:schemeClr val="lt1"/>
                </a:solidFill>
                <a:latin typeface="Roboto"/>
                <a:ea typeface="Roboto"/>
                <a:cs typeface="Roboto"/>
              </a:defRPr>
            </a:lvl3pPr>
            <a:lvl4pPr lvl="3">
              <a:spcBef>
                <a:spcPts val="0"/>
              </a:spcBef>
              <a:buClr>
                <a:schemeClr val="lt1"/>
              </a:buClr>
              <a:buSzPct val="100000"/>
              <a:buFont typeface="Roboto"/>
              <a:buNone/>
              <a:defRPr sz="3200">
                <a:solidFill>
                  <a:schemeClr val="lt1"/>
                </a:solidFill>
                <a:latin typeface="Roboto"/>
                <a:ea typeface="Roboto"/>
                <a:cs typeface="Roboto"/>
              </a:defRPr>
            </a:lvl4pPr>
            <a:lvl5pPr lvl="4">
              <a:spcBef>
                <a:spcPts val="0"/>
              </a:spcBef>
              <a:buClr>
                <a:schemeClr val="lt1"/>
              </a:buClr>
              <a:buSzPct val="100000"/>
              <a:buFont typeface="Roboto"/>
              <a:buNone/>
              <a:defRPr sz="3200">
                <a:solidFill>
                  <a:schemeClr val="lt1"/>
                </a:solidFill>
                <a:latin typeface="Roboto"/>
                <a:ea typeface="Roboto"/>
                <a:cs typeface="Roboto"/>
              </a:defRPr>
            </a:lvl5pPr>
            <a:lvl6pPr lvl="5">
              <a:spcBef>
                <a:spcPts val="0"/>
              </a:spcBef>
              <a:buClr>
                <a:schemeClr val="lt1"/>
              </a:buClr>
              <a:buSzPct val="100000"/>
              <a:buFont typeface="Roboto"/>
              <a:buNone/>
              <a:defRPr sz="3200">
                <a:solidFill>
                  <a:schemeClr val="lt1"/>
                </a:solidFill>
                <a:latin typeface="Roboto"/>
                <a:ea typeface="Roboto"/>
                <a:cs typeface="Roboto"/>
              </a:defRPr>
            </a:lvl6pPr>
            <a:lvl7pPr lvl="6">
              <a:spcBef>
                <a:spcPts val="0"/>
              </a:spcBef>
              <a:buClr>
                <a:schemeClr val="lt1"/>
              </a:buClr>
              <a:buSzPct val="100000"/>
              <a:buFont typeface="Roboto"/>
              <a:buNone/>
              <a:defRPr sz="3200">
                <a:solidFill>
                  <a:schemeClr val="lt1"/>
                </a:solidFill>
                <a:latin typeface="Roboto"/>
                <a:ea typeface="Roboto"/>
                <a:cs typeface="Roboto"/>
              </a:defRPr>
            </a:lvl7pPr>
            <a:lvl8pPr lvl="7">
              <a:spcBef>
                <a:spcPts val="0"/>
              </a:spcBef>
              <a:buClr>
                <a:schemeClr val="lt1"/>
              </a:buClr>
              <a:buSzPct val="100000"/>
              <a:buFont typeface="Roboto"/>
              <a:buNone/>
              <a:defRPr sz="3200">
                <a:solidFill>
                  <a:schemeClr val="lt1"/>
                </a:solidFill>
                <a:latin typeface="Roboto"/>
                <a:ea typeface="Roboto"/>
                <a:cs typeface="Roboto"/>
              </a:defRPr>
            </a:lvl8pPr>
            <a:lvl9pPr lvl="8">
              <a:spcBef>
                <a:spcPts val="0"/>
              </a:spcBef>
              <a:buClr>
                <a:schemeClr val="lt1"/>
              </a:buClr>
              <a:buSzPct val="100000"/>
              <a:buFont typeface="Roboto"/>
              <a:buNone/>
              <a:defRPr sz="3200">
                <a:solidFill>
                  <a:schemeClr val="lt1"/>
                </a:solidFill>
                <a:latin typeface="Roboto"/>
                <a:ea typeface="Roboto"/>
                <a:cs typeface="Roboto"/>
              </a:defRPr>
            </a:lvl9pPr>
          </a:lstStyle>
          <a:p>
            <a:r>
              <a:rPr lang="sk-SK" sz="1800" b="0" dirty="0">
                <a:solidFill>
                  <a:schemeClr val="tx1"/>
                </a:solidFill>
                <a:latin typeface="+mn-lt"/>
                <a:ea typeface="Arial Unicode MS" panose="020B0604020202020204" charset="-128"/>
                <a:cs typeface="Arial Unicode MS" panose="020B0604020202020204" charset="-128"/>
              </a:rPr>
              <a:t>Bezpečnosť</a:t>
            </a:r>
          </a:p>
        </p:txBody>
      </p:sp>
      <p:sp>
        <p:nvSpPr>
          <p:cNvPr id="24" name="Shape 145"/>
          <p:cNvSpPr txBox="1">
            <a:spLocks/>
          </p:cNvSpPr>
          <p:nvPr/>
        </p:nvSpPr>
        <p:spPr>
          <a:xfrm>
            <a:off x="8304510" y="5543561"/>
            <a:ext cx="2692925" cy="276999"/>
          </a:xfrm>
          <a:prstGeom prst="rect">
            <a:avLst/>
          </a:prstGeom>
          <a:noFill/>
          <a:ln>
            <a:noFill/>
          </a:ln>
        </p:spPr>
        <p:txBody>
          <a:bodyPr lIns="0" tIns="0" rIns="0" bIns="0" anchor="ctr" anchorCtr="0">
            <a:noAutofit/>
          </a:bodyPr>
          <a:lstStyle>
            <a:defPPr marR="0" lvl="0" algn="l" rtl="0">
              <a:lnSpc>
                <a:spcPct val="100000"/>
              </a:lnSpc>
              <a:spcBef>
                <a:spcPts val="0"/>
              </a:spcBef>
              <a:spcAft>
                <a:spcPts val="0"/>
              </a:spcAft>
              <a:defRPr lang="de-DE"/>
            </a:defPPr>
            <a:lvl1pPr marR="0" lvl="0" algn="ctr">
              <a:lnSpc>
                <a:spcPct val="100000"/>
              </a:lnSpc>
              <a:spcBef>
                <a:spcPts val="0"/>
              </a:spcBef>
              <a:spcAft>
                <a:spcPts val="0"/>
              </a:spcAft>
              <a:buClr>
                <a:schemeClr val="lt1"/>
              </a:buClr>
              <a:buSzPct val="100000"/>
              <a:buFont typeface="Roboto"/>
              <a:buNone/>
              <a:defRPr sz="2267" b="1" i="0" u="none" strike="noStrike" cap="none">
                <a:solidFill>
                  <a:srgbClr val="037CC2"/>
                </a:solidFill>
                <a:latin typeface="BentonSans Bold" panose="02000803000000020004" pitchFamily="2" charset="0"/>
                <a:ea typeface="Roboto"/>
                <a:cs typeface="Roboto"/>
              </a:defRPr>
            </a:lvl1pPr>
            <a:lvl2pPr lvl="1">
              <a:spcBef>
                <a:spcPts val="0"/>
              </a:spcBef>
              <a:buClr>
                <a:schemeClr val="lt1"/>
              </a:buClr>
              <a:buSzPct val="100000"/>
              <a:buFont typeface="Roboto"/>
              <a:buNone/>
              <a:defRPr sz="3200">
                <a:solidFill>
                  <a:schemeClr val="lt1"/>
                </a:solidFill>
                <a:latin typeface="Roboto"/>
                <a:ea typeface="Roboto"/>
                <a:cs typeface="Roboto"/>
              </a:defRPr>
            </a:lvl2pPr>
            <a:lvl3pPr lvl="2">
              <a:spcBef>
                <a:spcPts val="0"/>
              </a:spcBef>
              <a:buClr>
                <a:schemeClr val="lt1"/>
              </a:buClr>
              <a:buSzPct val="100000"/>
              <a:buFont typeface="Roboto"/>
              <a:buNone/>
              <a:defRPr sz="3200">
                <a:solidFill>
                  <a:schemeClr val="lt1"/>
                </a:solidFill>
                <a:latin typeface="Roboto"/>
                <a:ea typeface="Roboto"/>
                <a:cs typeface="Roboto"/>
              </a:defRPr>
            </a:lvl3pPr>
            <a:lvl4pPr lvl="3">
              <a:spcBef>
                <a:spcPts val="0"/>
              </a:spcBef>
              <a:buClr>
                <a:schemeClr val="lt1"/>
              </a:buClr>
              <a:buSzPct val="100000"/>
              <a:buFont typeface="Roboto"/>
              <a:buNone/>
              <a:defRPr sz="3200">
                <a:solidFill>
                  <a:schemeClr val="lt1"/>
                </a:solidFill>
                <a:latin typeface="Roboto"/>
                <a:ea typeface="Roboto"/>
                <a:cs typeface="Roboto"/>
              </a:defRPr>
            </a:lvl4pPr>
            <a:lvl5pPr lvl="4">
              <a:spcBef>
                <a:spcPts val="0"/>
              </a:spcBef>
              <a:buClr>
                <a:schemeClr val="lt1"/>
              </a:buClr>
              <a:buSzPct val="100000"/>
              <a:buFont typeface="Roboto"/>
              <a:buNone/>
              <a:defRPr sz="3200">
                <a:solidFill>
                  <a:schemeClr val="lt1"/>
                </a:solidFill>
                <a:latin typeface="Roboto"/>
                <a:ea typeface="Roboto"/>
                <a:cs typeface="Roboto"/>
              </a:defRPr>
            </a:lvl5pPr>
            <a:lvl6pPr lvl="5">
              <a:spcBef>
                <a:spcPts val="0"/>
              </a:spcBef>
              <a:buClr>
                <a:schemeClr val="lt1"/>
              </a:buClr>
              <a:buSzPct val="100000"/>
              <a:buFont typeface="Roboto"/>
              <a:buNone/>
              <a:defRPr sz="3200">
                <a:solidFill>
                  <a:schemeClr val="lt1"/>
                </a:solidFill>
                <a:latin typeface="Roboto"/>
                <a:ea typeface="Roboto"/>
                <a:cs typeface="Roboto"/>
              </a:defRPr>
            </a:lvl6pPr>
            <a:lvl7pPr lvl="6">
              <a:spcBef>
                <a:spcPts val="0"/>
              </a:spcBef>
              <a:buClr>
                <a:schemeClr val="lt1"/>
              </a:buClr>
              <a:buSzPct val="100000"/>
              <a:buFont typeface="Roboto"/>
              <a:buNone/>
              <a:defRPr sz="3200">
                <a:solidFill>
                  <a:schemeClr val="lt1"/>
                </a:solidFill>
                <a:latin typeface="Roboto"/>
                <a:ea typeface="Roboto"/>
                <a:cs typeface="Roboto"/>
              </a:defRPr>
            </a:lvl7pPr>
            <a:lvl8pPr lvl="7">
              <a:spcBef>
                <a:spcPts val="0"/>
              </a:spcBef>
              <a:buClr>
                <a:schemeClr val="lt1"/>
              </a:buClr>
              <a:buSzPct val="100000"/>
              <a:buFont typeface="Roboto"/>
              <a:buNone/>
              <a:defRPr sz="3200">
                <a:solidFill>
                  <a:schemeClr val="lt1"/>
                </a:solidFill>
                <a:latin typeface="Roboto"/>
                <a:ea typeface="Roboto"/>
                <a:cs typeface="Roboto"/>
              </a:defRPr>
            </a:lvl8pPr>
            <a:lvl9pPr lvl="8">
              <a:spcBef>
                <a:spcPts val="0"/>
              </a:spcBef>
              <a:buClr>
                <a:schemeClr val="lt1"/>
              </a:buClr>
              <a:buSzPct val="100000"/>
              <a:buFont typeface="Roboto"/>
              <a:buNone/>
              <a:defRPr sz="3200">
                <a:solidFill>
                  <a:schemeClr val="lt1"/>
                </a:solidFill>
                <a:latin typeface="Roboto"/>
                <a:ea typeface="Roboto"/>
                <a:cs typeface="Roboto"/>
              </a:defRPr>
            </a:lvl9pPr>
          </a:lstStyle>
          <a:p>
            <a:r>
              <a:rPr lang="sk-SK" sz="1800" b="0" dirty="0">
                <a:solidFill>
                  <a:schemeClr val="tx1"/>
                </a:solidFill>
                <a:latin typeface="+mn-lt"/>
                <a:ea typeface="Arial Unicode MS" panose="020B0604020202020204" charset="-128"/>
                <a:cs typeface="Arial Unicode MS" panose="020B0604020202020204" charset="-128"/>
              </a:rPr>
              <a:t>Digitálny majetok</a:t>
            </a:r>
          </a:p>
        </p:txBody>
      </p:sp>
      <p:sp>
        <p:nvSpPr>
          <p:cNvPr id="25" name="Shape 145"/>
          <p:cNvSpPr txBox="1">
            <a:spLocks/>
          </p:cNvSpPr>
          <p:nvPr/>
        </p:nvSpPr>
        <p:spPr>
          <a:xfrm>
            <a:off x="1300666" y="5543561"/>
            <a:ext cx="2539814" cy="553998"/>
          </a:xfrm>
          <a:prstGeom prst="rect">
            <a:avLst/>
          </a:prstGeom>
          <a:noFill/>
          <a:ln>
            <a:noFill/>
          </a:ln>
        </p:spPr>
        <p:txBody>
          <a:bodyPr lIns="0" tIns="0" rIns="0" bIns="0" anchor="ctr" anchorCtr="0">
            <a:noAutofit/>
          </a:bodyPr>
          <a:lstStyle>
            <a:defPPr marR="0" lvl="0" algn="l" rtl="0">
              <a:lnSpc>
                <a:spcPct val="100000"/>
              </a:lnSpc>
              <a:spcBef>
                <a:spcPts val="0"/>
              </a:spcBef>
              <a:spcAft>
                <a:spcPts val="0"/>
              </a:spcAft>
              <a:defRPr lang="de-DE"/>
            </a:defPPr>
            <a:lvl1pPr marR="0" lvl="0" algn="ctr">
              <a:lnSpc>
                <a:spcPct val="100000"/>
              </a:lnSpc>
              <a:spcBef>
                <a:spcPts val="0"/>
              </a:spcBef>
              <a:spcAft>
                <a:spcPts val="0"/>
              </a:spcAft>
              <a:buClr>
                <a:schemeClr val="lt1"/>
              </a:buClr>
              <a:buSzPct val="100000"/>
              <a:buFont typeface="Roboto"/>
              <a:buNone/>
              <a:defRPr sz="2267" b="1" i="0" u="none" strike="noStrike" cap="none">
                <a:solidFill>
                  <a:srgbClr val="037CC2"/>
                </a:solidFill>
                <a:latin typeface="BentonSans Bold" panose="02000803000000020004" pitchFamily="2" charset="0"/>
                <a:ea typeface="Roboto"/>
                <a:cs typeface="Roboto"/>
              </a:defRPr>
            </a:lvl1pPr>
            <a:lvl2pPr lvl="1">
              <a:spcBef>
                <a:spcPts val="0"/>
              </a:spcBef>
              <a:buClr>
                <a:schemeClr val="lt1"/>
              </a:buClr>
              <a:buSzPct val="100000"/>
              <a:buFont typeface="Roboto"/>
              <a:buNone/>
              <a:defRPr sz="3200">
                <a:solidFill>
                  <a:schemeClr val="lt1"/>
                </a:solidFill>
                <a:latin typeface="Roboto"/>
                <a:ea typeface="Roboto"/>
                <a:cs typeface="Roboto"/>
              </a:defRPr>
            </a:lvl2pPr>
            <a:lvl3pPr lvl="2">
              <a:spcBef>
                <a:spcPts val="0"/>
              </a:spcBef>
              <a:buClr>
                <a:schemeClr val="lt1"/>
              </a:buClr>
              <a:buSzPct val="100000"/>
              <a:buFont typeface="Roboto"/>
              <a:buNone/>
              <a:defRPr sz="3200">
                <a:solidFill>
                  <a:schemeClr val="lt1"/>
                </a:solidFill>
                <a:latin typeface="Roboto"/>
                <a:ea typeface="Roboto"/>
                <a:cs typeface="Roboto"/>
              </a:defRPr>
            </a:lvl3pPr>
            <a:lvl4pPr lvl="3">
              <a:spcBef>
                <a:spcPts val="0"/>
              </a:spcBef>
              <a:buClr>
                <a:schemeClr val="lt1"/>
              </a:buClr>
              <a:buSzPct val="100000"/>
              <a:buFont typeface="Roboto"/>
              <a:buNone/>
              <a:defRPr sz="3200">
                <a:solidFill>
                  <a:schemeClr val="lt1"/>
                </a:solidFill>
                <a:latin typeface="Roboto"/>
                <a:ea typeface="Roboto"/>
                <a:cs typeface="Roboto"/>
              </a:defRPr>
            </a:lvl4pPr>
            <a:lvl5pPr lvl="4">
              <a:spcBef>
                <a:spcPts val="0"/>
              </a:spcBef>
              <a:buClr>
                <a:schemeClr val="lt1"/>
              </a:buClr>
              <a:buSzPct val="100000"/>
              <a:buFont typeface="Roboto"/>
              <a:buNone/>
              <a:defRPr sz="3200">
                <a:solidFill>
                  <a:schemeClr val="lt1"/>
                </a:solidFill>
                <a:latin typeface="Roboto"/>
                <a:ea typeface="Roboto"/>
                <a:cs typeface="Roboto"/>
              </a:defRPr>
            </a:lvl5pPr>
            <a:lvl6pPr lvl="5">
              <a:spcBef>
                <a:spcPts val="0"/>
              </a:spcBef>
              <a:buClr>
                <a:schemeClr val="lt1"/>
              </a:buClr>
              <a:buSzPct val="100000"/>
              <a:buFont typeface="Roboto"/>
              <a:buNone/>
              <a:defRPr sz="3200">
                <a:solidFill>
                  <a:schemeClr val="lt1"/>
                </a:solidFill>
                <a:latin typeface="Roboto"/>
                <a:ea typeface="Roboto"/>
                <a:cs typeface="Roboto"/>
              </a:defRPr>
            </a:lvl6pPr>
            <a:lvl7pPr lvl="6">
              <a:spcBef>
                <a:spcPts val="0"/>
              </a:spcBef>
              <a:buClr>
                <a:schemeClr val="lt1"/>
              </a:buClr>
              <a:buSzPct val="100000"/>
              <a:buFont typeface="Roboto"/>
              <a:buNone/>
              <a:defRPr sz="3200">
                <a:solidFill>
                  <a:schemeClr val="lt1"/>
                </a:solidFill>
                <a:latin typeface="Roboto"/>
                <a:ea typeface="Roboto"/>
                <a:cs typeface="Roboto"/>
              </a:defRPr>
            </a:lvl7pPr>
            <a:lvl8pPr lvl="7">
              <a:spcBef>
                <a:spcPts val="0"/>
              </a:spcBef>
              <a:buClr>
                <a:schemeClr val="lt1"/>
              </a:buClr>
              <a:buSzPct val="100000"/>
              <a:buFont typeface="Roboto"/>
              <a:buNone/>
              <a:defRPr sz="3200">
                <a:solidFill>
                  <a:schemeClr val="lt1"/>
                </a:solidFill>
                <a:latin typeface="Roboto"/>
                <a:ea typeface="Roboto"/>
                <a:cs typeface="Roboto"/>
              </a:defRPr>
            </a:lvl8pPr>
            <a:lvl9pPr lvl="8">
              <a:spcBef>
                <a:spcPts val="0"/>
              </a:spcBef>
              <a:buClr>
                <a:schemeClr val="lt1"/>
              </a:buClr>
              <a:buSzPct val="100000"/>
              <a:buFont typeface="Roboto"/>
              <a:buNone/>
              <a:defRPr sz="3200">
                <a:solidFill>
                  <a:schemeClr val="lt1"/>
                </a:solidFill>
                <a:latin typeface="Roboto"/>
                <a:ea typeface="Roboto"/>
                <a:cs typeface="Roboto"/>
              </a:defRPr>
            </a:lvl9pPr>
          </a:lstStyle>
          <a:p>
            <a:r>
              <a:rPr lang="sk-SK" sz="1800" b="0" dirty="0">
                <a:solidFill>
                  <a:schemeClr val="tx1"/>
                </a:solidFill>
                <a:latin typeface="+mn-lt"/>
                <a:ea typeface="Arial Unicode MS" panose="020B0604020202020204" charset="-128"/>
                <a:cs typeface="Arial Unicode MS" panose="020B0604020202020204" charset="-128"/>
              </a:rPr>
              <a:t>Transparentnosť a </a:t>
            </a:r>
            <a:r>
              <a:rPr lang="sk-SK" sz="1800" b="0" dirty="0" err="1">
                <a:solidFill>
                  <a:schemeClr val="tx1"/>
                </a:solidFill>
                <a:latin typeface="+mn-lt"/>
                <a:ea typeface="Arial Unicode MS" panose="020B0604020202020204" charset="-128"/>
                <a:cs typeface="Arial Unicode MS" panose="020B0604020202020204" charset="-128"/>
              </a:rPr>
              <a:t>auditovateľnosť</a:t>
            </a:r>
            <a:endParaRPr lang="sk-SK" sz="1800" b="0" dirty="0">
              <a:solidFill>
                <a:schemeClr val="tx1"/>
              </a:solidFill>
              <a:latin typeface="+mn-lt"/>
              <a:ea typeface="Arial Unicode MS" panose="020B0604020202020204" charset="-128"/>
              <a:cs typeface="Arial Unicode MS" panose="020B0604020202020204" charset="-128"/>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8257" y="4198134"/>
            <a:ext cx="1080000" cy="10800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3494" y="4198134"/>
            <a:ext cx="1080000" cy="108000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2822" y="4198134"/>
            <a:ext cx="1080000" cy="108000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4040" y="1595395"/>
            <a:ext cx="1080000" cy="1080000"/>
          </a:xfrm>
          <a:prstGeom prst="rect">
            <a:avLst/>
          </a:prstGeom>
        </p:spPr>
      </p:pic>
    </p:spTree>
    <p:extLst>
      <p:ext uri="{BB962C8B-B14F-4D97-AF65-F5344CB8AC3E}">
        <p14:creationId xmlns:p14="http://schemas.microsoft.com/office/powerpoint/2010/main" val="2040773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mn-lt"/>
              </a:rPr>
              <a:t>Blockchain a </a:t>
            </a:r>
            <a:r>
              <a:rPr lang="en-US" dirty="0" err="1">
                <a:latin typeface="+mn-lt"/>
              </a:rPr>
              <a:t>databázy</a:t>
            </a:r>
            <a:r>
              <a:rPr lang="en-US" dirty="0">
                <a:latin typeface="+mn-lt"/>
              </a:rPr>
              <a:t> – </a:t>
            </a:r>
            <a:r>
              <a:rPr lang="en-US" dirty="0" err="1">
                <a:latin typeface="+mn-lt"/>
              </a:rPr>
              <a:t>kedy</a:t>
            </a:r>
            <a:r>
              <a:rPr lang="en-US" dirty="0">
                <a:latin typeface="+mn-lt"/>
              </a:rPr>
              <a:t> </a:t>
            </a:r>
            <a:r>
              <a:rPr lang="en-US" dirty="0" err="1">
                <a:latin typeface="+mn-lt"/>
              </a:rPr>
              <a:t>použiť</a:t>
            </a:r>
            <a:r>
              <a:rPr lang="en-US" dirty="0">
                <a:latin typeface="+mn-lt"/>
              </a:rPr>
              <a:t> </a:t>
            </a:r>
            <a:r>
              <a:rPr lang="en-US" dirty="0" err="1">
                <a:latin typeface="+mn-lt"/>
              </a:rPr>
              <a:t>čo</a:t>
            </a:r>
            <a:endParaRPr lang="en-US" i="1" dirty="0">
              <a:latin typeface="+mn-lt"/>
            </a:endParaRPr>
          </a:p>
        </p:txBody>
      </p:sp>
      <p:pic>
        <p:nvPicPr>
          <p:cNvPr id="28" name="Picture 27"/>
          <p:cNvPicPr>
            <a:picLocks noChangeAspect="1"/>
          </p:cNvPicPr>
          <p:nvPr/>
        </p:nvPicPr>
        <p:blipFill>
          <a:blip r:embed="rId3"/>
          <a:stretch>
            <a:fillRect/>
          </a:stretch>
        </p:blipFill>
        <p:spPr>
          <a:xfrm>
            <a:off x="3506819" y="873332"/>
            <a:ext cx="7111511" cy="5534025"/>
          </a:xfrm>
          <a:prstGeom prst="rect">
            <a:avLst/>
          </a:prstGeom>
        </p:spPr>
      </p:pic>
    </p:spTree>
    <p:extLst>
      <p:ext uri="{BB962C8B-B14F-4D97-AF65-F5344CB8AC3E}">
        <p14:creationId xmlns:p14="http://schemas.microsoft.com/office/powerpoint/2010/main" val="3094311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stretch>
            <a:fillRect/>
          </a:stretch>
        </p:blipFill>
        <p:spPr>
          <a:xfrm>
            <a:off x="3213799" y="2103819"/>
            <a:ext cx="1824582" cy="1067036"/>
          </a:xfrm>
          <a:prstGeom prst="rect">
            <a:avLst/>
          </a:prstGeom>
        </p:spPr>
      </p:pic>
      <p:sp>
        <p:nvSpPr>
          <p:cNvPr id="38" name="TextBox 37"/>
          <p:cNvSpPr txBox="1"/>
          <p:nvPr/>
        </p:nvSpPr>
        <p:spPr>
          <a:xfrm>
            <a:off x="726730" y="3254778"/>
            <a:ext cx="2090316" cy="276999"/>
          </a:xfrm>
          <a:prstGeom prst="rect">
            <a:avLst/>
          </a:prstGeom>
          <a:noFill/>
        </p:spPr>
        <p:txBody>
          <a:bodyPr wrap="none" lIns="0" tIns="0" rIns="0" bIns="0" rtlCol="0">
            <a:spAutoFit/>
          </a:bodyPr>
          <a:lstStyle/>
          <a:p>
            <a:pPr algn="ctr" fontAlgn="base">
              <a:spcBef>
                <a:spcPct val="50000"/>
              </a:spcBef>
              <a:spcAft>
                <a:spcPct val="0"/>
              </a:spcAft>
              <a:buClr>
                <a:srgbClr val="F0AB00"/>
              </a:buClr>
              <a:buSzPct val="80000"/>
            </a:pPr>
            <a:r>
              <a:rPr lang="sk-SK" sz="1800" kern="0" dirty="0">
                <a:latin typeface="+mn-lt"/>
                <a:ea typeface="Arial Unicode MS" pitchFamily="34" charset="-128"/>
                <a:cs typeface="Arial Unicode MS" pitchFamily="34" charset="-128"/>
              </a:rPr>
              <a:t>Menej prostredníkov</a:t>
            </a:r>
          </a:p>
        </p:txBody>
      </p:sp>
      <p:sp>
        <p:nvSpPr>
          <p:cNvPr id="39" name="TextBox 38"/>
          <p:cNvSpPr txBox="1"/>
          <p:nvPr/>
        </p:nvSpPr>
        <p:spPr>
          <a:xfrm>
            <a:off x="810086" y="5308311"/>
            <a:ext cx="1923604" cy="276999"/>
          </a:xfrm>
          <a:prstGeom prst="rect">
            <a:avLst/>
          </a:prstGeom>
          <a:noFill/>
        </p:spPr>
        <p:txBody>
          <a:bodyPr wrap="none" lIns="0" tIns="0" rIns="0" bIns="0" rtlCol="0">
            <a:spAutoFit/>
          </a:bodyPr>
          <a:lstStyle/>
          <a:p>
            <a:pPr algn="ctr" fontAlgn="base">
              <a:spcBef>
                <a:spcPct val="50000"/>
              </a:spcBef>
              <a:spcAft>
                <a:spcPct val="0"/>
              </a:spcAft>
              <a:buClr>
                <a:srgbClr val="F0AB00"/>
              </a:buClr>
              <a:buSzPct val="80000"/>
            </a:pPr>
            <a:r>
              <a:rPr lang="sk-SK" sz="1800" kern="0" dirty="0">
                <a:latin typeface="+mn-lt"/>
                <a:ea typeface="Arial Unicode MS" pitchFamily="34" charset="-128"/>
                <a:cs typeface="Arial Unicode MS" pitchFamily="34" charset="-128"/>
              </a:rPr>
              <a:t>Rýchlejšie procesy</a:t>
            </a:r>
          </a:p>
        </p:txBody>
      </p:sp>
      <p:sp>
        <p:nvSpPr>
          <p:cNvPr id="40" name="TextBox 39"/>
          <p:cNvSpPr txBox="1"/>
          <p:nvPr/>
        </p:nvSpPr>
        <p:spPr>
          <a:xfrm>
            <a:off x="5424520" y="3254778"/>
            <a:ext cx="1702389" cy="276999"/>
          </a:xfrm>
          <a:prstGeom prst="rect">
            <a:avLst/>
          </a:prstGeom>
          <a:noFill/>
        </p:spPr>
        <p:txBody>
          <a:bodyPr wrap="none" lIns="0" tIns="0" rIns="0" bIns="0" rtlCol="0">
            <a:spAutoFit/>
          </a:bodyPr>
          <a:lstStyle/>
          <a:p>
            <a:pPr algn="ctr" fontAlgn="base">
              <a:spcBef>
                <a:spcPct val="50000"/>
              </a:spcBef>
              <a:spcAft>
                <a:spcPct val="0"/>
              </a:spcAft>
              <a:buClr>
                <a:srgbClr val="F0AB00"/>
              </a:buClr>
              <a:buSzPct val="80000"/>
            </a:pPr>
            <a:r>
              <a:rPr lang="sk-SK" sz="1800" kern="0" dirty="0">
                <a:latin typeface="+mn-lt"/>
                <a:ea typeface="Arial Unicode MS" pitchFamily="34" charset="-128"/>
                <a:cs typeface="Arial Unicode MS" pitchFamily="34" charset="-128"/>
              </a:rPr>
              <a:t>Transparentnosť</a:t>
            </a:r>
          </a:p>
        </p:txBody>
      </p:sp>
      <p:sp>
        <p:nvSpPr>
          <p:cNvPr id="41" name="TextBox 40"/>
          <p:cNvSpPr txBox="1"/>
          <p:nvPr/>
        </p:nvSpPr>
        <p:spPr>
          <a:xfrm>
            <a:off x="3658014" y="3239827"/>
            <a:ext cx="936154" cy="276999"/>
          </a:xfrm>
          <a:prstGeom prst="rect">
            <a:avLst/>
          </a:prstGeom>
          <a:noFill/>
        </p:spPr>
        <p:txBody>
          <a:bodyPr wrap="none" lIns="0" tIns="0" rIns="0" bIns="0" rtlCol="0">
            <a:spAutoFit/>
          </a:bodyPr>
          <a:lstStyle/>
          <a:p>
            <a:pPr algn="ctr" fontAlgn="base">
              <a:spcBef>
                <a:spcPct val="50000"/>
              </a:spcBef>
              <a:spcAft>
                <a:spcPct val="0"/>
              </a:spcAft>
              <a:buClr>
                <a:srgbClr val="F0AB00"/>
              </a:buClr>
              <a:buSzPct val="80000"/>
            </a:pPr>
            <a:r>
              <a:rPr lang="sk-SK" sz="1800" kern="0" dirty="0">
                <a:latin typeface="+mn-lt"/>
                <a:ea typeface="Arial Unicode MS" pitchFamily="34" charset="-128"/>
                <a:cs typeface="Arial Unicode MS" pitchFamily="34" charset="-128"/>
              </a:rPr>
              <a:t>Efektivita</a:t>
            </a:r>
          </a:p>
        </p:txBody>
      </p:sp>
      <p:sp>
        <p:nvSpPr>
          <p:cNvPr id="42" name="TextBox 41"/>
          <p:cNvSpPr txBox="1"/>
          <p:nvPr/>
        </p:nvSpPr>
        <p:spPr>
          <a:xfrm>
            <a:off x="3512143" y="5308311"/>
            <a:ext cx="1227900" cy="276999"/>
          </a:xfrm>
          <a:prstGeom prst="rect">
            <a:avLst/>
          </a:prstGeom>
          <a:noFill/>
        </p:spPr>
        <p:txBody>
          <a:bodyPr wrap="none" lIns="0" tIns="0" rIns="0" bIns="0" rtlCol="0">
            <a:spAutoFit/>
          </a:bodyPr>
          <a:lstStyle/>
          <a:p>
            <a:pPr algn="ctr" fontAlgn="base">
              <a:spcBef>
                <a:spcPct val="50000"/>
              </a:spcBef>
              <a:spcAft>
                <a:spcPct val="0"/>
              </a:spcAft>
              <a:buClr>
                <a:srgbClr val="F0AB00"/>
              </a:buClr>
              <a:buSzPct val="80000"/>
            </a:pPr>
            <a:r>
              <a:rPr lang="sk-SK" sz="1800" kern="0" dirty="0">
                <a:latin typeface="+mn-lt"/>
                <a:ea typeface="Arial Unicode MS" pitchFamily="34" charset="-128"/>
                <a:cs typeface="Arial Unicode MS" pitchFamily="34" charset="-128"/>
              </a:rPr>
              <a:t>Bezpečnosť</a:t>
            </a:r>
          </a:p>
        </p:txBody>
      </p:sp>
      <p:sp>
        <p:nvSpPr>
          <p:cNvPr id="43" name="TextBox 42"/>
          <p:cNvSpPr txBox="1"/>
          <p:nvPr/>
        </p:nvSpPr>
        <p:spPr>
          <a:xfrm>
            <a:off x="5551157" y="5308311"/>
            <a:ext cx="1449115" cy="276999"/>
          </a:xfrm>
          <a:prstGeom prst="rect">
            <a:avLst/>
          </a:prstGeom>
          <a:noFill/>
        </p:spPr>
        <p:txBody>
          <a:bodyPr wrap="none" lIns="0" tIns="0" rIns="0" bIns="0" rtlCol="0">
            <a:spAutoFit/>
          </a:bodyPr>
          <a:lstStyle/>
          <a:p>
            <a:pPr algn="ctr" fontAlgn="base">
              <a:spcBef>
                <a:spcPct val="50000"/>
              </a:spcBef>
              <a:spcAft>
                <a:spcPct val="0"/>
              </a:spcAft>
              <a:buClr>
                <a:srgbClr val="F0AB00"/>
              </a:buClr>
              <a:buSzPct val="80000"/>
            </a:pPr>
            <a:r>
              <a:rPr lang="sk-SK" sz="1800" kern="0" dirty="0">
                <a:latin typeface="+mn-lt"/>
                <a:ea typeface="Arial Unicode MS" pitchFamily="34" charset="-128"/>
                <a:cs typeface="Arial Unicode MS" pitchFamily="34" charset="-128"/>
              </a:rPr>
              <a:t>Automatizácia</a:t>
            </a:r>
          </a:p>
        </p:txBody>
      </p:sp>
      <p:sp>
        <p:nvSpPr>
          <p:cNvPr id="2" name="Title 1"/>
          <p:cNvSpPr>
            <a:spLocks noGrp="1"/>
          </p:cNvSpPr>
          <p:nvPr>
            <p:ph type="title"/>
          </p:nvPr>
        </p:nvSpPr>
        <p:spPr>
          <a:xfrm>
            <a:off x="504001" y="504000"/>
            <a:ext cx="11186476" cy="369332"/>
          </a:xfrm>
        </p:spPr>
        <p:txBody>
          <a:bodyPr/>
          <a:lstStyle/>
          <a:p>
            <a:r>
              <a:rPr lang="sk-SK" dirty="0">
                <a:latin typeface="+mn-lt"/>
              </a:rPr>
              <a:t>Benefity technológie </a:t>
            </a:r>
            <a:r>
              <a:rPr lang="sk-SK" dirty="0" err="1">
                <a:latin typeface="+mn-lt"/>
              </a:rPr>
              <a:t>Blockchain</a:t>
            </a:r>
            <a:endParaRPr lang="sk-SK" dirty="0">
              <a:latin typeface="+mn-lt"/>
            </a:endParaRPr>
          </a:p>
        </p:txBody>
      </p:sp>
      <p:sp>
        <p:nvSpPr>
          <p:cNvPr id="24" name="Rectangle 23"/>
          <p:cNvSpPr/>
          <p:nvPr/>
        </p:nvSpPr>
        <p:spPr>
          <a:xfrm>
            <a:off x="8030141" y="2769125"/>
            <a:ext cx="3762577" cy="2246769"/>
          </a:xfrm>
          <a:prstGeom prst="rect">
            <a:avLst/>
          </a:prstGeom>
        </p:spPr>
        <p:txBody>
          <a:bodyPr wrap="square">
            <a:spAutoFit/>
          </a:bodyPr>
          <a:lstStyle/>
          <a:p>
            <a:r>
              <a:rPr lang="en-US" sz="2000" dirty="0" err="1">
                <a:latin typeface="+mn-lt"/>
              </a:rPr>
              <a:t>Základ</a:t>
            </a:r>
            <a:r>
              <a:rPr lang="en-US" sz="2000" dirty="0">
                <a:latin typeface="+mn-lt"/>
              </a:rPr>
              <a:t> pre </a:t>
            </a:r>
            <a:r>
              <a:rPr lang="en-US" sz="2000" dirty="0" err="1">
                <a:latin typeface="+mn-lt"/>
              </a:rPr>
              <a:t>budovanie</a:t>
            </a:r>
            <a:r>
              <a:rPr lang="en-US" sz="2000" dirty="0">
                <a:latin typeface="+mn-lt"/>
              </a:rPr>
              <a:t> </a:t>
            </a:r>
            <a:r>
              <a:rPr lang="en-US" sz="2000" b="1" dirty="0">
                <a:latin typeface="+mn-lt"/>
              </a:rPr>
              <a:t>"</a:t>
            </a:r>
            <a:r>
              <a:rPr lang="en-US" sz="2000" b="1" dirty="0" err="1">
                <a:latin typeface="+mn-lt"/>
              </a:rPr>
              <a:t>transakčných</a:t>
            </a:r>
            <a:r>
              <a:rPr lang="en-US" sz="2000" b="1" dirty="0">
                <a:latin typeface="+mn-lt"/>
              </a:rPr>
              <a:t> </a:t>
            </a:r>
            <a:r>
              <a:rPr lang="en-US" sz="2000" b="1" dirty="0" err="1">
                <a:latin typeface="+mn-lt"/>
              </a:rPr>
              <a:t>aplikácií</a:t>
            </a:r>
            <a:r>
              <a:rPr lang="en-US" sz="2000" b="1" dirty="0">
                <a:latin typeface="+mn-lt"/>
              </a:rPr>
              <a:t>", </a:t>
            </a:r>
            <a:r>
              <a:rPr lang="en-US" sz="2000" dirty="0" err="1">
                <a:latin typeface="+mn-lt"/>
              </a:rPr>
              <a:t>ktoré</a:t>
            </a:r>
            <a:r>
              <a:rPr lang="en-US" sz="2000" dirty="0">
                <a:latin typeface="+mn-lt"/>
              </a:rPr>
              <a:t> </a:t>
            </a:r>
            <a:r>
              <a:rPr lang="en-US" sz="2000" dirty="0" err="1">
                <a:latin typeface="+mn-lt"/>
              </a:rPr>
              <a:t>vytvárajú</a:t>
            </a:r>
            <a:r>
              <a:rPr lang="en-US" sz="2000" dirty="0">
                <a:latin typeface="+mn-lt"/>
              </a:rPr>
              <a:t> </a:t>
            </a:r>
            <a:r>
              <a:rPr lang="en-US" sz="2000" b="1" dirty="0" err="1">
                <a:latin typeface="+mn-lt"/>
              </a:rPr>
              <a:t>dôveru</a:t>
            </a:r>
            <a:r>
              <a:rPr lang="en-US" sz="2000" b="1" dirty="0">
                <a:latin typeface="+mn-lt"/>
              </a:rPr>
              <a:t> a </a:t>
            </a:r>
            <a:r>
              <a:rPr lang="en-US" sz="2000" b="1" dirty="0" err="1">
                <a:latin typeface="+mn-lt"/>
              </a:rPr>
              <a:t>transparentnosť</a:t>
            </a:r>
            <a:r>
              <a:rPr lang="en-US" sz="2000" b="1" dirty="0">
                <a:latin typeface="+mn-lt"/>
              </a:rPr>
              <a:t> </a:t>
            </a:r>
            <a:r>
              <a:rPr lang="en-US" sz="2000" dirty="0">
                <a:latin typeface="+mn-lt"/>
              </a:rPr>
              <a:t>a </a:t>
            </a:r>
            <a:r>
              <a:rPr lang="en-US" sz="2000" b="1" dirty="0" err="1">
                <a:latin typeface="+mn-lt"/>
              </a:rPr>
              <a:t>zjednodušujú</a:t>
            </a:r>
            <a:r>
              <a:rPr lang="en-US" sz="2000" dirty="0">
                <a:latin typeface="+mn-lt"/>
              </a:rPr>
              <a:t> </a:t>
            </a:r>
            <a:r>
              <a:rPr lang="en-US" sz="2000" dirty="0" err="1">
                <a:latin typeface="+mn-lt"/>
              </a:rPr>
              <a:t>obchodné</a:t>
            </a:r>
            <a:r>
              <a:rPr lang="en-US" sz="2000" dirty="0">
                <a:latin typeface="+mn-lt"/>
              </a:rPr>
              <a:t> </a:t>
            </a:r>
            <a:r>
              <a:rPr lang="en-US" sz="2000" dirty="0" err="1">
                <a:latin typeface="+mn-lt"/>
              </a:rPr>
              <a:t>procesy</a:t>
            </a:r>
            <a:r>
              <a:rPr lang="en-US" sz="2000" dirty="0">
                <a:latin typeface="+mn-lt"/>
              </a:rPr>
              <a:t> </a:t>
            </a:r>
            <a:r>
              <a:rPr lang="en-US" sz="2000" dirty="0" err="1">
                <a:latin typeface="+mn-lt"/>
              </a:rPr>
              <a:t>naprieč</a:t>
            </a:r>
            <a:r>
              <a:rPr lang="en-US" sz="2000" dirty="0">
                <a:latin typeface="+mn-lt"/>
              </a:rPr>
              <a:t> </a:t>
            </a:r>
            <a:r>
              <a:rPr lang="en-US" sz="2000" dirty="0" err="1">
                <a:latin typeface="+mn-lt"/>
              </a:rPr>
              <a:t>hranicami</a:t>
            </a:r>
            <a:r>
              <a:rPr lang="en-US" sz="2000" dirty="0">
                <a:latin typeface="+mn-lt"/>
              </a:rPr>
              <a:t> </a:t>
            </a:r>
            <a:r>
              <a:rPr lang="en-US" sz="2000" dirty="0" err="1">
                <a:latin typeface="+mn-lt"/>
              </a:rPr>
              <a:t>spoločnosti</a:t>
            </a:r>
            <a:r>
              <a:rPr lang="en-US" sz="2000" dirty="0">
                <a:latin typeface="+mn-lt"/>
              </a:rPr>
              <a:t>.</a:t>
            </a:r>
          </a:p>
        </p:txBody>
      </p:sp>
      <p:sp>
        <p:nvSpPr>
          <p:cNvPr id="28" name="TextBox 27"/>
          <p:cNvSpPr txBox="1"/>
          <p:nvPr/>
        </p:nvSpPr>
        <p:spPr>
          <a:xfrm>
            <a:off x="8070417" y="5031312"/>
            <a:ext cx="2718693" cy="276999"/>
          </a:xfrm>
          <a:prstGeom prst="rect">
            <a:avLst/>
          </a:prstGeom>
          <a:noFill/>
        </p:spPr>
        <p:txBody>
          <a:bodyPr wrap="none" lIns="0" tIns="0" rIns="0" bIns="0" rtlCol="0">
            <a:spAutoFit/>
          </a:bodyPr>
          <a:lstStyle/>
          <a:p>
            <a:pPr algn="r" fontAlgn="base">
              <a:spcBef>
                <a:spcPct val="50000"/>
              </a:spcBef>
              <a:spcAft>
                <a:spcPct val="0"/>
              </a:spcAft>
              <a:buClr>
                <a:srgbClr val="F0AB00"/>
              </a:buClr>
              <a:buSzPct val="80000"/>
            </a:pPr>
            <a:r>
              <a:rPr lang="de-DE" sz="1800" kern="0" dirty="0">
                <a:latin typeface="+mn-lt"/>
                <a:ea typeface="Arial Unicode MS" pitchFamily="34" charset="-128"/>
                <a:cs typeface="Arial Unicode MS" pitchFamily="34" charset="-128"/>
                <a:hlinkClick r:id="rId4"/>
              </a:rPr>
              <a:t>www.sap.com/blockchain</a:t>
            </a:r>
            <a:r>
              <a:rPr lang="de-DE" sz="1800" kern="0" dirty="0">
                <a:latin typeface="+mn-lt"/>
                <a:ea typeface="Arial Unicode MS" pitchFamily="34" charset="-128"/>
                <a:cs typeface="Arial Unicode MS" pitchFamily="34" charset="-128"/>
              </a:rPr>
              <a:t> </a:t>
            </a: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6090" y="4141070"/>
            <a:ext cx="1080000" cy="1080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7974" y="2083427"/>
            <a:ext cx="1107824" cy="1107822"/>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36124" y="2097750"/>
            <a:ext cx="1079175" cy="1079175"/>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2946" y="4218305"/>
            <a:ext cx="925530" cy="925530"/>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7973" y="4127159"/>
            <a:ext cx="1107826" cy="1107824"/>
          </a:xfrm>
          <a:prstGeom prst="rect">
            <a:avLst/>
          </a:prstGeom>
        </p:spPr>
      </p:pic>
    </p:spTree>
    <p:extLst>
      <p:ext uri="{BB962C8B-B14F-4D97-AF65-F5344CB8AC3E}">
        <p14:creationId xmlns:p14="http://schemas.microsoft.com/office/powerpoint/2010/main" val="1333278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8586" y="483832"/>
            <a:ext cx="10411590" cy="369332"/>
          </a:xfrm>
        </p:spPr>
        <p:txBody>
          <a:bodyPr/>
          <a:lstStyle/>
          <a:p>
            <a:r>
              <a:rPr lang="sk-SK" dirty="0" err="1"/>
              <a:t>Blockchain</a:t>
            </a:r>
            <a:r>
              <a:rPr lang="sk-SK" dirty="0"/>
              <a:t> </a:t>
            </a:r>
            <a:r>
              <a:rPr lang="sk-SK" dirty="0">
                <a:solidFill>
                  <a:schemeClr val="accent1"/>
                </a:solidFill>
              </a:rPr>
              <a:t>z pohľadu biznis prínosov</a:t>
            </a:r>
            <a:endParaRPr lang="sk-SK" dirty="0"/>
          </a:p>
        </p:txBody>
      </p:sp>
      <p:grpSp>
        <p:nvGrpSpPr>
          <p:cNvPr id="3" name="Group 2"/>
          <p:cNvGrpSpPr/>
          <p:nvPr/>
        </p:nvGrpSpPr>
        <p:grpSpPr>
          <a:xfrm>
            <a:off x="439378" y="1693255"/>
            <a:ext cx="11304162" cy="3890681"/>
            <a:chOff x="439378" y="1693255"/>
            <a:chExt cx="11304162" cy="3890681"/>
          </a:xfrm>
        </p:grpSpPr>
        <p:sp>
          <p:nvSpPr>
            <p:cNvPr id="14" name="Shape 145"/>
            <p:cNvSpPr txBox="1">
              <a:spLocks/>
            </p:cNvSpPr>
            <p:nvPr/>
          </p:nvSpPr>
          <p:spPr>
            <a:xfrm>
              <a:off x="9382517" y="1693255"/>
              <a:ext cx="2361023" cy="654528"/>
            </a:xfrm>
            <a:prstGeom prst="rect">
              <a:avLst/>
            </a:prstGeom>
            <a:noFill/>
            <a:ln>
              <a:noFill/>
            </a:ln>
          </p:spPr>
          <p:txBody>
            <a:bodyPr lIns="121880" tIns="121880" rIns="121880" bIns="121880"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lt1"/>
                </a:buClr>
                <a:buSzPct val="100000"/>
                <a:buFont typeface="Roboto"/>
                <a:buNone/>
                <a:defRPr sz="2267" b="1" i="0" u="none" strike="noStrike" cap="none">
                  <a:solidFill>
                    <a:schemeClr val="accent2"/>
                  </a:solidFill>
                  <a:latin typeface="BentonSans Bold" panose="02000803000000020004" pitchFamily="2" charset="0"/>
                  <a:ea typeface="Roboto"/>
                  <a:cs typeface="Roboto"/>
                </a:defRPr>
              </a:lvl1pPr>
              <a:lvl2pPr lvl="1">
                <a:spcBef>
                  <a:spcPts val="0"/>
                </a:spcBef>
                <a:buClr>
                  <a:schemeClr val="lt1"/>
                </a:buClr>
                <a:buSzPct val="100000"/>
                <a:buFont typeface="Roboto"/>
                <a:buNone/>
                <a:defRPr sz="3200">
                  <a:solidFill>
                    <a:schemeClr val="lt1"/>
                  </a:solidFill>
                  <a:latin typeface="Roboto"/>
                  <a:ea typeface="Roboto"/>
                  <a:cs typeface="Roboto"/>
                </a:defRPr>
              </a:lvl2pPr>
              <a:lvl3pPr lvl="2">
                <a:spcBef>
                  <a:spcPts val="0"/>
                </a:spcBef>
                <a:buClr>
                  <a:schemeClr val="lt1"/>
                </a:buClr>
                <a:buSzPct val="100000"/>
                <a:buFont typeface="Roboto"/>
                <a:buNone/>
                <a:defRPr sz="3200">
                  <a:solidFill>
                    <a:schemeClr val="lt1"/>
                  </a:solidFill>
                  <a:latin typeface="Roboto"/>
                  <a:ea typeface="Roboto"/>
                  <a:cs typeface="Roboto"/>
                </a:defRPr>
              </a:lvl3pPr>
              <a:lvl4pPr lvl="3">
                <a:spcBef>
                  <a:spcPts val="0"/>
                </a:spcBef>
                <a:buClr>
                  <a:schemeClr val="lt1"/>
                </a:buClr>
                <a:buSzPct val="100000"/>
                <a:buFont typeface="Roboto"/>
                <a:buNone/>
                <a:defRPr sz="3200">
                  <a:solidFill>
                    <a:schemeClr val="lt1"/>
                  </a:solidFill>
                  <a:latin typeface="Roboto"/>
                  <a:ea typeface="Roboto"/>
                  <a:cs typeface="Roboto"/>
                </a:defRPr>
              </a:lvl4pPr>
              <a:lvl5pPr lvl="4">
                <a:spcBef>
                  <a:spcPts val="0"/>
                </a:spcBef>
                <a:buClr>
                  <a:schemeClr val="lt1"/>
                </a:buClr>
                <a:buSzPct val="100000"/>
                <a:buFont typeface="Roboto"/>
                <a:buNone/>
                <a:defRPr sz="3200">
                  <a:solidFill>
                    <a:schemeClr val="lt1"/>
                  </a:solidFill>
                  <a:latin typeface="Roboto"/>
                  <a:ea typeface="Roboto"/>
                  <a:cs typeface="Roboto"/>
                </a:defRPr>
              </a:lvl5pPr>
              <a:lvl6pPr lvl="5">
                <a:spcBef>
                  <a:spcPts val="0"/>
                </a:spcBef>
                <a:buClr>
                  <a:schemeClr val="lt1"/>
                </a:buClr>
                <a:buSzPct val="100000"/>
                <a:buFont typeface="Roboto"/>
                <a:buNone/>
                <a:defRPr sz="3200">
                  <a:solidFill>
                    <a:schemeClr val="lt1"/>
                  </a:solidFill>
                  <a:latin typeface="Roboto"/>
                  <a:ea typeface="Roboto"/>
                  <a:cs typeface="Roboto"/>
                </a:defRPr>
              </a:lvl6pPr>
              <a:lvl7pPr lvl="6">
                <a:spcBef>
                  <a:spcPts val="0"/>
                </a:spcBef>
                <a:buClr>
                  <a:schemeClr val="lt1"/>
                </a:buClr>
                <a:buSzPct val="100000"/>
                <a:buFont typeface="Roboto"/>
                <a:buNone/>
                <a:defRPr sz="3200">
                  <a:solidFill>
                    <a:schemeClr val="lt1"/>
                  </a:solidFill>
                  <a:latin typeface="Roboto"/>
                  <a:ea typeface="Roboto"/>
                  <a:cs typeface="Roboto"/>
                </a:defRPr>
              </a:lvl7pPr>
              <a:lvl8pPr lvl="7">
                <a:spcBef>
                  <a:spcPts val="0"/>
                </a:spcBef>
                <a:buClr>
                  <a:schemeClr val="lt1"/>
                </a:buClr>
                <a:buSzPct val="100000"/>
                <a:buFont typeface="Roboto"/>
                <a:buNone/>
                <a:defRPr sz="3200">
                  <a:solidFill>
                    <a:schemeClr val="lt1"/>
                  </a:solidFill>
                  <a:latin typeface="Roboto"/>
                  <a:ea typeface="Roboto"/>
                  <a:cs typeface="Roboto"/>
                </a:defRPr>
              </a:lvl8pPr>
              <a:lvl9pPr lvl="8">
                <a:spcBef>
                  <a:spcPts val="0"/>
                </a:spcBef>
                <a:buClr>
                  <a:schemeClr val="lt1"/>
                </a:buClr>
                <a:buSzPct val="100000"/>
                <a:buFont typeface="Roboto"/>
                <a:buNone/>
                <a:defRPr sz="3200">
                  <a:solidFill>
                    <a:schemeClr val="lt1"/>
                  </a:solidFill>
                  <a:latin typeface="Roboto"/>
                  <a:ea typeface="Roboto"/>
                  <a:cs typeface="Roboto"/>
                </a:defRPr>
              </a:lvl9pPr>
            </a:lstStyle>
            <a:p>
              <a:r>
                <a:rPr lang="sk-SK" sz="2000" dirty="0">
                  <a:solidFill>
                    <a:schemeClr val="accent1"/>
                  </a:solidFill>
                  <a:latin typeface="+mj-lt"/>
                  <a:cs typeface="Arial" panose="020B0604020202020204" pitchFamily="34" charset="0"/>
                </a:rPr>
                <a:t>Minimalizácia rizík a podvodov</a:t>
              </a:r>
            </a:p>
          </p:txBody>
        </p:sp>
        <p:sp>
          <p:nvSpPr>
            <p:cNvPr id="15" name="Rectangle 14"/>
            <p:cNvSpPr/>
            <p:nvPr/>
          </p:nvSpPr>
          <p:spPr>
            <a:xfrm>
              <a:off x="9095188" y="4984654"/>
              <a:ext cx="2648352" cy="599282"/>
            </a:xfrm>
            <a:prstGeom prst="rect">
              <a:avLst/>
            </a:prstGeom>
            <a:ln>
              <a:noFill/>
            </a:ln>
          </p:spPr>
          <p:txBody>
            <a:bodyPr wrap="square" lIns="0" tIns="0" rIns="0" bIns="0">
              <a:noAutofit/>
            </a:bodyPr>
            <a:lstStyle/>
            <a:p>
              <a:pPr algn="ctr" defTabSz="914339" fontAlgn="base">
                <a:lnSpc>
                  <a:spcPts val="2200"/>
                </a:lnSpc>
                <a:spcBef>
                  <a:spcPts val="800"/>
                </a:spcBef>
                <a:spcAft>
                  <a:spcPct val="0"/>
                </a:spcAft>
                <a:buClr>
                  <a:schemeClr val="tx1"/>
                </a:buClr>
                <a:buSzPct val="100000"/>
              </a:pPr>
              <a:r>
                <a:rPr lang="sk-SK" sz="1800" dirty="0">
                  <a:latin typeface="+mn-lt"/>
                </a:rPr>
                <a:t>Automatizované obchodné pravidlá (inteligentné zmluvy)</a:t>
              </a:r>
            </a:p>
          </p:txBody>
        </p:sp>
        <p:sp>
          <p:nvSpPr>
            <p:cNvPr id="16" name="Shape 151"/>
            <p:cNvSpPr txBox="1">
              <a:spLocks/>
            </p:cNvSpPr>
            <p:nvPr/>
          </p:nvSpPr>
          <p:spPr>
            <a:xfrm>
              <a:off x="3630635" y="1693285"/>
              <a:ext cx="2063746" cy="654468"/>
            </a:xfrm>
            <a:prstGeom prst="rect">
              <a:avLst/>
            </a:prstGeom>
            <a:noFill/>
            <a:ln>
              <a:noFill/>
            </a:ln>
          </p:spPr>
          <p:txBody>
            <a:bodyPr lIns="121852" tIns="121852" rIns="121852" bIns="121852" anchor="ctr" anchorCtr="0">
              <a:noAutofit/>
            </a:bodyPr>
            <a:lstStyle>
              <a:defPPr marR="0" lvl="0" algn="l" rtl="0">
                <a:lnSpc>
                  <a:spcPct val="100000"/>
                </a:lnSpc>
                <a:spcBef>
                  <a:spcPts val="0"/>
                </a:spcBef>
                <a:spcAft>
                  <a:spcPts val="0"/>
                </a:spcAft>
                <a:defRPr lang="de-DE"/>
              </a:defPPr>
              <a:lvl1pPr marR="0" lvl="0" algn="ctr">
                <a:lnSpc>
                  <a:spcPct val="100000"/>
                </a:lnSpc>
                <a:spcBef>
                  <a:spcPts val="0"/>
                </a:spcBef>
                <a:spcAft>
                  <a:spcPts val="0"/>
                </a:spcAft>
                <a:buClr>
                  <a:schemeClr val="lt1"/>
                </a:buClr>
                <a:buSzPct val="100000"/>
                <a:buFont typeface="Roboto"/>
                <a:buNone/>
                <a:defRPr sz="2267" b="1" i="0" u="none" strike="noStrike" cap="none">
                  <a:solidFill>
                    <a:srgbClr val="037CC2"/>
                  </a:solidFill>
                  <a:latin typeface="BentonSans Bold" panose="02000803000000020004" pitchFamily="2" charset="0"/>
                  <a:ea typeface="Roboto"/>
                  <a:cs typeface="Roboto"/>
                </a:defRPr>
              </a:lvl1pPr>
              <a:lvl2pPr lvl="1">
                <a:spcBef>
                  <a:spcPts val="0"/>
                </a:spcBef>
                <a:buClr>
                  <a:schemeClr val="lt1"/>
                </a:buClr>
                <a:buSzPct val="100000"/>
                <a:buFont typeface="Roboto"/>
                <a:buNone/>
                <a:defRPr sz="3200">
                  <a:solidFill>
                    <a:schemeClr val="lt1"/>
                  </a:solidFill>
                  <a:latin typeface="Roboto"/>
                  <a:ea typeface="Roboto"/>
                  <a:cs typeface="Roboto"/>
                </a:defRPr>
              </a:lvl2pPr>
              <a:lvl3pPr lvl="2">
                <a:spcBef>
                  <a:spcPts val="0"/>
                </a:spcBef>
                <a:buClr>
                  <a:schemeClr val="lt1"/>
                </a:buClr>
                <a:buSzPct val="100000"/>
                <a:buFont typeface="Roboto"/>
                <a:buNone/>
                <a:defRPr sz="3200">
                  <a:solidFill>
                    <a:schemeClr val="lt1"/>
                  </a:solidFill>
                  <a:latin typeface="Roboto"/>
                  <a:ea typeface="Roboto"/>
                  <a:cs typeface="Roboto"/>
                </a:defRPr>
              </a:lvl3pPr>
              <a:lvl4pPr lvl="3">
                <a:spcBef>
                  <a:spcPts val="0"/>
                </a:spcBef>
                <a:buClr>
                  <a:schemeClr val="lt1"/>
                </a:buClr>
                <a:buSzPct val="100000"/>
                <a:buFont typeface="Roboto"/>
                <a:buNone/>
                <a:defRPr sz="3200">
                  <a:solidFill>
                    <a:schemeClr val="lt1"/>
                  </a:solidFill>
                  <a:latin typeface="Roboto"/>
                  <a:ea typeface="Roboto"/>
                  <a:cs typeface="Roboto"/>
                </a:defRPr>
              </a:lvl4pPr>
              <a:lvl5pPr lvl="4">
                <a:spcBef>
                  <a:spcPts val="0"/>
                </a:spcBef>
                <a:buClr>
                  <a:schemeClr val="lt1"/>
                </a:buClr>
                <a:buSzPct val="100000"/>
                <a:buFont typeface="Roboto"/>
                <a:buNone/>
                <a:defRPr sz="3200">
                  <a:solidFill>
                    <a:schemeClr val="lt1"/>
                  </a:solidFill>
                  <a:latin typeface="Roboto"/>
                  <a:ea typeface="Roboto"/>
                  <a:cs typeface="Roboto"/>
                </a:defRPr>
              </a:lvl5pPr>
              <a:lvl6pPr lvl="5">
                <a:spcBef>
                  <a:spcPts val="0"/>
                </a:spcBef>
                <a:buClr>
                  <a:schemeClr val="lt1"/>
                </a:buClr>
                <a:buSzPct val="100000"/>
                <a:buFont typeface="Roboto"/>
                <a:buNone/>
                <a:defRPr sz="3200">
                  <a:solidFill>
                    <a:schemeClr val="lt1"/>
                  </a:solidFill>
                  <a:latin typeface="Roboto"/>
                  <a:ea typeface="Roboto"/>
                  <a:cs typeface="Roboto"/>
                </a:defRPr>
              </a:lvl6pPr>
              <a:lvl7pPr lvl="6">
                <a:spcBef>
                  <a:spcPts val="0"/>
                </a:spcBef>
                <a:buClr>
                  <a:schemeClr val="lt1"/>
                </a:buClr>
                <a:buSzPct val="100000"/>
                <a:buFont typeface="Roboto"/>
                <a:buNone/>
                <a:defRPr sz="3200">
                  <a:solidFill>
                    <a:schemeClr val="lt1"/>
                  </a:solidFill>
                  <a:latin typeface="Roboto"/>
                  <a:ea typeface="Roboto"/>
                  <a:cs typeface="Roboto"/>
                </a:defRPr>
              </a:lvl7pPr>
              <a:lvl8pPr lvl="7">
                <a:spcBef>
                  <a:spcPts val="0"/>
                </a:spcBef>
                <a:buClr>
                  <a:schemeClr val="lt1"/>
                </a:buClr>
                <a:buSzPct val="100000"/>
                <a:buFont typeface="Roboto"/>
                <a:buNone/>
                <a:defRPr sz="3200">
                  <a:solidFill>
                    <a:schemeClr val="lt1"/>
                  </a:solidFill>
                  <a:latin typeface="Roboto"/>
                  <a:ea typeface="Roboto"/>
                  <a:cs typeface="Roboto"/>
                </a:defRPr>
              </a:lvl8pPr>
              <a:lvl9pPr lvl="8">
                <a:spcBef>
                  <a:spcPts val="0"/>
                </a:spcBef>
                <a:buClr>
                  <a:schemeClr val="lt1"/>
                </a:buClr>
                <a:buSzPct val="100000"/>
                <a:buFont typeface="Roboto"/>
                <a:buNone/>
                <a:defRPr sz="3200">
                  <a:solidFill>
                    <a:schemeClr val="lt1"/>
                  </a:solidFill>
                  <a:latin typeface="Roboto"/>
                  <a:ea typeface="Roboto"/>
                  <a:cs typeface="Roboto"/>
                </a:defRPr>
              </a:lvl9pPr>
            </a:lstStyle>
            <a:p>
              <a:r>
                <a:rPr lang="sk-SK" sz="2000" dirty="0">
                  <a:solidFill>
                    <a:schemeClr val="accent1"/>
                  </a:solidFill>
                  <a:latin typeface="+mj-lt"/>
                  <a:cs typeface="Arial" panose="020B0604020202020204" pitchFamily="34" charset="0"/>
                </a:rPr>
                <a:t>Redukcia času a nákladov</a:t>
              </a:r>
            </a:p>
          </p:txBody>
        </p:sp>
        <p:sp>
          <p:nvSpPr>
            <p:cNvPr id="17" name="Rectangle 16"/>
            <p:cNvSpPr/>
            <p:nvPr/>
          </p:nvSpPr>
          <p:spPr>
            <a:xfrm>
              <a:off x="3346114" y="4984654"/>
              <a:ext cx="2632788" cy="599282"/>
            </a:xfrm>
            <a:prstGeom prst="rect">
              <a:avLst/>
            </a:prstGeom>
            <a:ln>
              <a:noFill/>
            </a:ln>
          </p:spPr>
          <p:txBody>
            <a:bodyPr wrap="square" lIns="0" tIns="0" rIns="0" bIns="0">
              <a:noAutofit/>
            </a:bodyPr>
            <a:lstStyle/>
            <a:p>
              <a:pPr algn="ctr">
                <a:lnSpc>
                  <a:spcPts val="2200"/>
                </a:lnSpc>
                <a:spcAft>
                  <a:spcPts val="1200"/>
                </a:spcAft>
                <a:buClr>
                  <a:schemeClr val="accent1"/>
                </a:buClr>
              </a:pPr>
              <a:r>
                <a:rPr lang="sk-SK" sz="1800" dirty="0" err="1">
                  <a:latin typeface="+mn-lt"/>
                </a:rPr>
                <a:t>Peer</a:t>
              </a:r>
              <a:r>
                <a:rPr lang="sk-SK" sz="1800" dirty="0">
                  <a:latin typeface="+mn-lt"/>
                </a:rPr>
                <a:t>-to-</a:t>
              </a:r>
              <a:r>
                <a:rPr lang="sk-SK" sz="1800" dirty="0" err="1">
                  <a:latin typeface="+mn-lt"/>
                </a:rPr>
                <a:t>peer</a:t>
              </a:r>
              <a:r>
                <a:rPr lang="sk-SK" sz="1800" dirty="0">
                  <a:latin typeface="+mn-lt"/>
                </a:rPr>
                <a:t> sieť bez sprostredkovateľov</a:t>
              </a:r>
            </a:p>
          </p:txBody>
        </p:sp>
        <p:sp>
          <p:nvSpPr>
            <p:cNvPr id="18" name="Shape 145"/>
            <p:cNvSpPr txBox="1">
              <a:spLocks/>
            </p:cNvSpPr>
            <p:nvPr/>
          </p:nvSpPr>
          <p:spPr>
            <a:xfrm>
              <a:off x="644087" y="1693285"/>
              <a:ext cx="2266090" cy="654469"/>
            </a:xfrm>
            <a:prstGeom prst="rect">
              <a:avLst/>
            </a:prstGeom>
            <a:noFill/>
            <a:ln>
              <a:noFill/>
            </a:ln>
          </p:spPr>
          <p:txBody>
            <a:bodyPr lIns="121852" tIns="121852" rIns="121852" bIns="121852" anchor="ctr" anchorCtr="0">
              <a:noAutofit/>
            </a:bodyPr>
            <a:lstStyle>
              <a:defPPr marR="0" lvl="0" algn="l" rtl="0">
                <a:lnSpc>
                  <a:spcPct val="100000"/>
                </a:lnSpc>
                <a:spcBef>
                  <a:spcPts val="0"/>
                </a:spcBef>
                <a:spcAft>
                  <a:spcPts val="0"/>
                </a:spcAft>
                <a:defRPr lang="de-DE"/>
              </a:defPPr>
              <a:lvl1pPr marR="0" lvl="0" algn="ctr">
                <a:lnSpc>
                  <a:spcPct val="100000"/>
                </a:lnSpc>
                <a:spcBef>
                  <a:spcPts val="0"/>
                </a:spcBef>
                <a:spcAft>
                  <a:spcPts val="0"/>
                </a:spcAft>
                <a:buClr>
                  <a:schemeClr val="lt1"/>
                </a:buClr>
                <a:buSzPct val="100000"/>
                <a:buFont typeface="Roboto"/>
                <a:buNone/>
                <a:defRPr sz="2267" b="1" i="0" u="none" strike="noStrike" cap="none">
                  <a:solidFill>
                    <a:srgbClr val="037CC2"/>
                  </a:solidFill>
                  <a:latin typeface="BentonSans Bold" panose="02000803000000020004" pitchFamily="2" charset="0"/>
                  <a:ea typeface="Roboto"/>
                  <a:cs typeface="Roboto"/>
                </a:defRPr>
              </a:lvl1pPr>
              <a:lvl2pPr lvl="1">
                <a:spcBef>
                  <a:spcPts val="0"/>
                </a:spcBef>
                <a:buClr>
                  <a:schemeClr val="lt1"/>
                </a:buClr>
                <a:buSzPct val="100000"/>
                <a:buFont typeface="Roboto"/>
                <a:buNone/>
                <a:defRPr sz="3200">
                  <a:solidFill>
                    <a:schemeClr val="lt1"/>
                  </a:solidFill>
                  <a:latin typeface="Roboto"/>
                  <a:ea typeface="Roboto"/>
                  <a:cs typeface="Roboto"/>
                </a:defRPr>
              </a:lvl2pPr>
              <a:lvl3pPr lvl="2">
                <a:spcBef>
                  <a:spcPts val="0"/>
                </a:spcBef>
                <a:buClr>
                  <a:schemeClr val="lt1"/>
                </a:buClr>
                <a:buSzPct val="100000"/>
                <a:buFont typeface="Roboto"/>
                <a:buNone/>
                <a:defRPr sz="3200">
                  <a:solidFill>
                    <a:schemeClr val="lt1"/>
                  </a:solidFill>
                  <a:latin typeface="Roboto"/>
                  <a:ea typeface="Roboto"/>
                  <a:cs typeface="Roboto"/>
                </a:defRPr>
              </a:lvl3pPr>
              <a:lvl4pPr lvl="3">
                <a:spcBef>
                  <a:spcPts val="0"/>
                </a:spcBef>
                <a:buClr>
                  <a:schemeClr val="lt1"/>
                </a:buClr>
                <a:buSzPct val="100000"/>
                <a:buFont typeface="Roboto"/>
                <a:buNone/>
                <a:defRPr sz="3200">
                  <a:solidFill>
                    <a:schemeClr val="lt1"/>
                  </a:solidFill>
                  <a:latin typeface="Roboto"/>
                  <a:ea typeface="Roboto"/>
                  <a:cs typeface="Roboto"/>
                </a:defRPr>
              </a:lvl4pPr>
              <a:lvl5pPr lvl="4">
                <a:spcBef>
                  <a:spcPts val="0"/>
                </a:spcBef>
                <a:buClr>
                  <a:schemeClr val="lt1"/>
                </a:buClr>
                <a:buSzPct val="100000"/>
                <a:buFont typeface="Roboto"/>
                <a:buNone/>
                <a:defRPr sz="3200">
                  <a:solidFill>
                    <a:schemeClr val="lt1"/>
                  </a:solidFill>
                  <a:latin typeface="Roboto"/>
                  <a:ea typeface="Roboto"/>
                  <a:cs typeface="Roboto"/>
                </a:defRPr>
              </a:lvl5pPr>
              <a:lvl6pPr lvl="5">
                <a:spcBef>
                  <a:spcPts val="0"/>
                </a:spcBef>
                <a:buClr>
                  <a:schemeClr val="lt1"/>
                </a:buClr>
                <a:buSzPct val="100000"/>
                <a:buFont typeface="Roboto"/>
                <a:buNone/>
                <a:defRPr sz="3200">
                  <a:solidFill>
                    <a:schemeClr val="lt1"/>
                  </a:solidFill>
                  <a:latin typeface="Roboto"/>
                  <a:ea typeface="Roboto"/>
                  <a:cs typeface="Roboto"/>
                </a:defRPr>
              </a:lvl6pPr>
              <a:lvl7pPr lvl="6">
                <a:spcBef>
                  <a:spcPts val="0"/>
                </a:spcBef>
                <a:buClr>
                  <a:schemeClr val="lt1"/>
                </a:buClr>
                <a:buSzPct val="100000"/>
                <a:buFont typeface="Roboto"/>
                <a:buNone/>
                <a:defRPr sz="3200">
                  <a:solidFill>
                    <a:schemeClr val="lt1"/>
                  </a:solidFill>
                  <a:latin typeface="Roboto"/>
                  <a:ea typeface="Roboto"/>
                  <a:cs typeface="Roboto"/>
                </a:defRPr>
              </a:lvl7pPr>
              <a:lvl8pPr lvl="7">
                <a:spcBef>
                  <a:spcPts val="0"/>
                </a:spcBef>
                <a:buClr>
                  <a:schemeClr val="lt1"/>
                </a:buClr>
                <a:buSzPct val="100000"/>
                <a:buFont typeface="Roboto"/>
                <a:buNone/>
                <a:defRPr sz="3200">
                  <a:solidFill>
                    <a:schemeClr val="lt1"/>
                  </a:solidFill>
                  <a:latin typeface="Roboto"/>
                  <a:ea typeface="Roboto"/>
                  <a:cs typeface="Roboto"/>
                </a:defRPr>
              </a:lvl8pPr>
              <a:lvl9pPr lvl="8">
                <a:spcBef>
                  <a:spcPts val="0"/>
                </a:spcBef>
                <a:buClr>
                  <a:schemeClr val="lt1"/>
                </a:buClr>
                <a:buSzPct val="100000"/>
                <a:buFont typeface="Roboto"/>
                <a:buNone/>
                <a:defRPr sz="3200">
                  <a:solidFill>
                    <a:schemeClr val="lt1"/>
                  </a:solidFill>
                  <a:latin typeface="Roboto"/>
                  <a:ea typeface="Roboto"/>
                  <a:cs typeface="Roboto"/>
                </a:defRPr>
              </a:lvl9pPr>
            </a:lstStyle>
            <a:p>
              <a:r>
                <a:rPr lang="sk-SK" sz="2000">
                  <a:solidFill>
                    <a:schemeClr val="accent1"/>
                  </a:solidFill>
                  <a:latin typeface="+mj-lt"/>
                  <a:cs typeface="Arial" panose="020B0604020202020204" pitchFamily="34" charset="0"/>
                </a:rPr>
                <a:t>Optimalizácia procesov</a:t>
              </a:r>
            </a:p>
          </p:txBody>
        </p:sp>
        <p:sp>
          <p:nvSpPr>
            <p:cNvPr id="19" name="Rectangle 18"/>
            <p:cNvSpPr/>
            <p:nvPr/>
          </p:nvSpPr>
          <p:spPr>
            <a:xfrm>
              <a:off x="439378" y="4984654"/>
              <a:ext cx="2675509" cy="599282"/>
            </a:xfrm>
            <a:prstGeom prst="rect">
              <a:avLst/>
            </a:prstGeom>
            <a:ln>
              <a:noFill/>
            </a:ln>
          </p:spPr>
          <p:txBody>
            <a:bodyPr wrap="square" lIns="0" tIns="0" rIns="0" bIns="0">
              <a:noAutofit/>
            </a:bodyPr>
            <a:lstStyle/>
            <a:p>
              <a:pPr algn="ctr" defTabSz="914339" fontAlgn="base">
                <a:spcBef>
                  <a:spcPts val="800"/>
                </a:spcBef>
                <a:spcAft>
                  <a:spcPct val="0"/>
                </a:spcAft>
                <a:buClr>
                  <a:schemeClr val="tx1"/>
                </a:buClr>
                <a:buSzPct val="100000"/>
              </a:pPr>
              <a:r>
                <a:rPr lang="sk-SK" sz="1800" dirty="0">
                  <a:latin typeface="+mn-lt"/>
                </a:rPr>
                <a:t>Spolupráca viacerých strán na jednej verzii pravdy</a:t>
              </a:r>
            </a:p>
          </p:txBody>
        </p:sp>
        <p:sp>
          <p:nvSpPr>
            <p:cNvPr id="20" name="Shape 148"/>
            <p:cNvSpPr txBox="1">
              <a:spLocks/>
            </p:cNvSpPr>
            <p:nvPr/>
          </p:nvSpPr>
          <p:spPr>
            <a:xfrm>
              <a:off x="6241808" y="1693285"/>
              <a:ext cx="2598020" cy="654468"/>
            </a:xfrm>
            <a:prstGeom prst="rect">
              <a:avLst/>
            </a:prstGeom>
            <a:noFill/>
            <a:ln>
              <a:noFill/>
            </a:ln>
          </p:spPr>
          <p:txBody>
            <a:bodyPr lIns="121852" tIns="121852" rIns="121852" bIns="121852" anchor="ctr" anchorCtr="0">
              <a:noAutofit/>
            </a:bodyPr>
            <a:lstStyle>
              <a:defPPr marR="0" lvl="0" algn="l" rtl="0">
                <a:lnSpc>
                  <a:spcPct val="100000"/>
                </a:lnSpc>
                <a:spcBef>
                  <a:spcPts val="0"/>
                </a:spcBef>
                <a:spcAft>
                  <a:spcPts val="0"/>
                </a:spcAft>
                <a:defRPr lang="de-DE"/>
              </a:defPPr>
              <a:lvl1pPr marR="0" lvl="0" algn="ctr">
                <a:lnSpc>
                  <a:spcPct val="100000"/>
                </a:lnSpc>
                <a:spcBef>
                  <a:spcPts val="0"/>
                </a:spcBef>
                <a:spcAft>
                  <a:spcPts val="0"/>
                </a:spcAft>
                <a:buClr>
                  <a:schemeClr val="lt1"/>
                </a:buClr>
                <a:buSzPct val="100000"/>
                <a:buFont typeface="Roboto"/>
                <a:buNone/>
                <a:defRPr sz="2267" b="1" i="0" u="none" strike="noStrike" cap="none">
                  <a:solidFill>
                    <a:srgbClr val="037CC2"/>
                  </a:solidFill>
                  <a:latin typeface="BentonSans Bold" panose="02000803000000020004" pitchFamily="2" charset="0"/>
                  <a:ea typeface="Roboto"/>
                  <a:cs typeface="Roboto"/>
                </a:defRPr>
              </a:lvl1pPr>
              <a:lvl2pPr lvl="1">
                <a:spcBef>
                  <a:spcPts val="0"/>
                </a:spcBef>
                <a:buClr>
                  <a:schemeClr val="lt1"/>
                </a:buClr>
                <a:buSzPct val="100000"/>
                <a:buFont typeface="Roboto"/>
                <a:buNone/>
                <a:defRPr sz="3200">
                  <a:solidFill>
                    <a:schemeClr val="lt1"/>
                  </a:solidFill>
                  <a:latin typeface="Roboto"/>
                  <a:ea typeface="Roboto"/>
                  <a:cs typeface="Roboto"/>
                </a:defRPr>
              </a:lvl2pPr>
              <a:lvl3pPr lvl="2">
                <a:spcBef>
                  <a:spcPts val="0"/>
                </a:spcBef>
                <a:buClr>
                  <a:schemeClr val="lt1"/>
                </a:buClr>
                <a:buSzPct val="100000"/>
                <a:buFont typeface="Roboto"/>
                <a:buNone/>
                <a:defRPr sz="3200">
                  <a:solidFill>
                    <a:schemeClr val="lt1"/>
                  </a:solidFill>
                  <a:latin typeface="Roboto"/>
                  <a:ea typeface="Roboto"/>
                  <a:cs typeface="Roboto"/>
                </a:defRPr>
              </a:lvl3pPr>
              <a:lvl4pPr lvl="3">
                <a:spcBef>
                  <a:spcPts val="0"/>
                </a:spcBef>
                <a:buClr>
                  <a:schemeClr val="lt1"/>
                </a:buClr>
                <a:buSzPct val="100000"/>
                <a:buFont typeface="Roboto"/>
                <a:buNone/>
                <a:defRPr sz="3200">
                  <a:solidFill>
                    <a:schemeClr val="lt1"/>
                  </a:solidFill>
                  <a:latin typeface="Roboto"/>
                  <a:ea typeface="Roboto"/>
                  <a:cs typeface="Roboto"/>
                </a:defRPr>
              </a:lvl4pPr>
              <a:lvl5pPr lvl="4">
                <a:spcBef>
                  <a:spcPts val="0"/>
                </a:spcBef>
                <a:buClr>
                  <a:schemeClr val="lt1"/>
                </a:buClr>
                <a:buSzPct val="100000"/>
                <a:buFont typeface="Roboto"/>
                <a:buNone/>
                <a:defRPr sz="3200">
                  <a:solidFill>
                    <a:schemeClr val="lt1"/>
                  </a:solidFill>
                  <a:latin typeface="Roboto"/>
                  <a:ea typeface="Roboto"/>
                  <a:cs typeface="Roboto"/>
                </a:defRPr>
              </a:lvl5pPr>
              <a:lvl6pPr lvl="5">
                <a:spcBef>
                  <a:spcPts val="0"/>
                </a:spcBef>
                <a:buClr>
                  <a:schemeClr val="lt1"/>
                </a:buClr>
                <a:buSzPct val="100000"/>
                <a:buFont typeface="Roboto"/>
                <a:buNone/>
                <a:defRPr sz="3200">
                  <a:solidFill>
                    <a:schemeClr val="lt1"/>
                  </a:solidFill>
                  <a:latin typeface="Roboto"/>
                  <a:ea typeface="Roboto"/>
                  <a:cs typeface="Roboto"/>
                </a:defRPr>
              </a:lvl6pPr>
              <a:lvl7pPr lvl="6">
                <a:spcBef>
                  <a:spcPts val="0"/>
                </a:spcBef>
                <a:buClr>
                  <a:schemeClr val="lt1"/>
                </a:buClr>
                <a:buSzPct val="100000"/>
                <a:buFont typeface="Roboto"/>
                <a:buNone/>
                <a:defRPr sz="3200">
                  <a:solidFill>
                    <a:schemeClr val="lt1"/>
                  </a:solidFill>
                  <a:latin typeface="Roboto"/>
                  <a:ea typeface="Roboto"/>
                  <a:cs typeface="Roboto"/>
                </a:defRPr>
              </a:lvl7pPr>
              <a:lvl8pPr lvl="7">
                <a:spcBef>
                  <a:spcPts val="0"/>
                </a:spcBef>
                <a:buClr>
                  <a:schemeClr val="lt1"/>
                </a:buClr>
                <a:buSzPct val="100000"/>
                <a:buFont typeface="Roboto"/>
                <a:buNone/>
                <a:defRPr sz="3200">
                  <a:solidFill>
                    <a:schemeClr val="lt1"/>
                  </a:solidFill>
                  <a:latin typeface="Roboto"/>
                  <a:ea typeface="Roboto"/>
                  <a:cs typeface="Roboto"/>
                </a:defRPr>
              </a:lvl8pPr>
              <a:lvl9pPr lvl="8">
                <a:spcBef>
                  <a:spcPts val="0"/>
                </a:spcBef>
                <a:buClr>
                  <a:schemeClr val="lt1"/>
                </a:buClr>
                <a:buSzPct val="100000"/>
                <a:buFont typeface="Roboto"/>
                <a:buNone/>
                <a:defRPr sz="3200">
                  <a:solidFill>
                    <a:schemeClr val="lt1"/>
                  </a:solidFill>
                  <a:latin typeface="Roboto"/>
                  <a:ea typeface="Roboto"/>
                  <a:cs typeface="Roboto"/>
                </a:defRPr>
              </a:lvl9pPr>
            </a:lstStyle>
            <a:p>
              <a:r>
                <a:rPr lang="sk-SK" sz="2000" dirty="0" err="1">
                  <a:solidFill>
                    <a:schemeClr val="accent1"/>
                  </a:solidFill>
                  <a:latin typeface="+mj-lt"/>
                  <a:cs typeface="Arial" panose="020B0604020202020204" pitchFamily="34" charset="0"/>
                </a:rPr>
                <a:t>Transparetnosť</a:t>
              </a:r>
              <a:endParaRPr lang="sk-SK" sz="2000" dirty="0">
                <a:solidFill>
                  <a:schemeClr val="accent1"/>
                </a:solidFill>
                <a:latin typeface="+mj-lt"/>
                <a:cs typeface="Arial" panose="020B0604020202020204" pitchFamily="34" charset="0"/>
              </a:endParaRPr>
            </a:p>
          </p:txBody>
        </p:sp>
        <p:sp>
          <p:nvSpPr>
            <p:cNvPr id="21" name="Rectangle 20"/>
            <p:cNvSpPr/>
            <p:nvPr/>
          </p:nvSpPr>
          <p:spPr>
            <a:xfrm>
              <a:off x="6161356" y="4984654"/>
              <a:ext cx="2758101" cy="599282"/>
            </a:xfrm>
            <a:prstGeom prst="rect">
              <a:avLst/>
            </a:prstGeom>
            <a:ln>
              <a:noFill/>
            </a:ln>
          </p:spPr>
          <p:txBody>
            <a:bodyPr wrap="square" lIns="0" tIns="0" rIns="0" bIns="0">
              <a:noAutofit/>
            </a:bodyPr>
            <a:lstStyle/>
            <a:p>
              <a:pPr algn="ctr" defTabSz="914339" fontAlgn="base">
                <a:spcBef>
                  <a:spcPts val="800"/>
                </a:spcBef>
                <a:spcAft>
                  <a:spcPct val="0"/>
                </a:spcAft>
                <a:buClr>
                  <a:schemeClr val="tx1"/>
                </a:buClr>
                <a:buSzPct val="100000"/>
              </a:pPr>
              <a:r>
                <a:rPr lang="sk-SK" sz="1800" dirty="0">
                  <a:latin typeface="+mn-lt"/>
                </a:rPr>
                <a:t>Nepopierateľná história z dôvodu nemeniteľnosti záznamov</a:t>
              </a:r>
            </a:p>
          </p:txBody>
        </p:sp>
        <p:cxnSp>
          <p:nvCxnSpPr>
            <p:cNvPr id="22" name="Straight Connector 21"/>
            <p:cNvCxnSpPr/>
            <p:nvPr/>
          </p:nvCxnSpPr>
          <p:spPr>
            <a:xfrm>
              <a:off x="3220800" y="2397458"/>
              <a:ext cx="0" cy="312003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093663" y="2397458"/>
              <a:ext cx="0" cy="312003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986957" y="2397458"/>
              <a:ext cx="0" cy="312003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Placeholder 6"/>
            <p:cNvPicPr>
              <a:picLocks noChangeAspect="1"/>
            </p:cNvPicPr>
            <p:nvPr/>
          </p:nvPicPr>
          <p:blipFill>
            <a:blip r:embed="rId2">
              <a:extLst>
                <a:ext uri="{28A0092B-C50C-407E-A947-70E740481C1C}">
                  <a14:useLocalDpi xmlns:a14="http://schemas.microsoft.com/office/drawing/2010/main" val="0"/>
                </a:ext>
              </a:extLst>
            </a:blip>
            <a:srcRect l="3953" r="3953"/>
            <a:stretch>
              <a:fillRect/>
            </a:stretch>
          </p:blipFill>
          <p:spPr>
            <a:xfrm>
              <a:off x="1140165" y="2818587"/>
              <a:ext cx="1273934" cy="1383232"/>
            </a:xfrm>
            <a:prstGeom prst="rect">
              <a:avLst/>
            </a:prstGeom>
            <a:solidFill>
              <a:schemeClr val="bg1">
                <a:alpha val="70000"/>
              </a:schemeClr>
            </a:solidFill>
          </p:spPr>
        </p:pic>
        <p:pic>
          <p:nvPicPr>
            <p:cNvPr id="26" name="Picture 25"/>
            <p:cNvPicPr>
              <a:picLocks noChangeAspect="1"/>
            </p:cNvPicPr>
            <p:nvPr/>
          </p:nvPicPr>
          <p:blipFill>
            <a:blip r:embed="rId3"/>
            <a:stretch>
              <a:fillRect/>
            </a:stretch>
          </p:blipFill>
          <p:spPr>
            <a:xfrm>
              <a:off x="3577782" y="2875843"/>
              <a:ext cx="2169452" cy="1268720"/>
            </a:xfrm>
            <a:prstGeom prst="rect">
              <a:avLst/>
            </a:prstGeom>
          </p:spPr>
        </p:pic>
        <p:pic>
          <p:nvPicPr>
            <p:cNvPr id="27" name="Picture 26"/>
            <p:cNvPicPr>
              <a:picLocks noChangeAspect="1"/>
            </p:cNvPicPr>
            <p:nvPr/>
          </p:nvPicPr>
          <p:blipFill>
            <a:blip r:embed="rId4"/>
            <a:stretch>
              <a:fillRect/>
            </a:stretch>
          </p:blipFill>
          <p:spPr>
            <a:xfrm>
              <a:off x="6530623" y="2919430"/>
              <a:ext cx="2020390" cy="1181547"/>
            </a:xfrm>
            <a:prstGeom prst="rect">
              <a:avLst/>
            </a:prstGeom>
          </p:spPr>
        </p:pic>
        <p:pic>
          <p:nvPicPr>
            <p:cNvPr id="28" name="Picture 27"/>
            <p:cNvPicPr>
              <a:picLocks noChangeAspect="1"/>
            </p:cNvPicPr>
            <p:nvPr/>
          </p:nvPicPr>
          <p:blipFill>
            <a:blip r:embed="rId5"/>
            <a:stretch>
              <a:fillRect/>
            </a:stretch>
          </p:blipFill>
          <p:spPr>
            <a:xfrm rot="374223">
              <a:off x="9567382" y="2972544"/>
              <a:ext cx="1838746" cy="1075318"/>
            </a:xfrm>
            <a:prstGeom prst="rect">
              <a:avLst/>
            </a:prstGeom>
          </p:spPr>
        </p:pic>
      </p:grpSp>
    </p:spTree>
    <p:extLst>
      <p:ext uri="{BB962C8B-B14F-4D97-AF65-F5344CB8AC3E}">
        <p14:creationId xmlns:p14="http://schemas.microsoft.com/office/powerpoint/2010/main" val="1139979151"/>
      </p:ext>
    </p:extLst>
  </p:cSld>
  <p:clrMapOvr>
    <a:masterClrMapping/>
  </p:clrMapOvr>
</p:sld>
</file>

<file path=ppt/theme/theme1.xml><?xml version="1.0" encoding="utf-8"?>
<a:theme xmlns:a="http://schemas.openxmlformats.org/drawingml/2006/main" name="SAP_TechEd_2017_16x9_white">
  <a:themeElements>
    <a:clrScheme name="SAP_colors_2017">
      <a:dk1>
        <a:srgbClr val="000000"/>
      </a:dk1>
      <a:lt1>
        <a:srgbClr val="FFFFFF"/>
      </a:lt1>
      <a:dk2>
        <a:srgbClr val="CCCCCC"/>
      </a:dk2>
      <a:lt2>
        <a:srgbClr val="999999"/>
      </a:lt2>
      <a:accent1>
        <a:srgbClr val="F0AB00"/>
      </a:accent1>
      <a:accent2>
        <a:srgbClr val="666666"/>
      </a:accent2>
      <a:accent3>
        <a:srgbClr val="008FD3"/>
      </a:accent3>
      <a:accent4>
        <a:srgbClr val="4FB81C"/>
      </a:accent4>
      <a:accent5>
        <a:srgbClr val="E35500"/>
      </a:accent5>
      <a:accent6>
        <a:srgbClr val="970A82"/>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6350" algn="ctr">
          <a:no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9525">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TechEd_2017_16x9_white.potx" id="{42C8C270-4A51-445B-A406-2AB2554B1953}" vid="{652CDB98-711D-4D57-A50C-C2955ECCEF73}"/>
    </a:ext>
  </a:extLst>
</a:theme>
</file>

<file path=ppt/theme/theme2.xml><?xml version="1.0" encoding="utf-8"?>
<a:theme xmlns:a="http://schemas.openxmlformats.org/drawingml/2006/main" name="Office Theme">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SAP_TechEd_2017_16x9_white.potx</Template>
  <TotalTime>11602</TotalTime>
  <Words>1442</Words>
  <Application>Microsoft Macintosh PowerPoint</Application>
  <PresentationFormat>Custom</PresentationFormat>
  <Paragraphs>182</Paragraphs>
  <Slides>17</Slides>
  <Notes>11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Arial Unicode MS</vt:lpstr>
      <vt:lpstr>Arial</vt:lpstr>
      <vt:lpstr>BentonSans</vt:lpstr>
      <vt:lpstr>BentonSans Book </vt:lpstr>
      <vt:lpstr>Calibri</vt:lpstr>
      <vt:lpstr>Courier New</vt:lpstr>
      <vt:lpstr>Roboto</vt:lpstr>
      <vt:lpstr>Symbol</vt:lpstr>
      <vt:lpstr>Wingdings</vt:lpstr>
      <vt:lpstr>Wingdings</vt:lpstr>
      <vt:lpstr>SAP_TechEd_2017_16x9_white</vt:lpstr>
      <vt:lpstr>PowerPoint Presentation</vt:lpstr>
      <vt:lpstr>Čo je Blockchain?</vt:lpstr>
      <vt:lpstr>Čo je Blockchain?</vt:lpstr>
      <vt:lpstr>Blockchain - možnosti</vt:lpstr>
      <vt:lpstr>Blockchain</vt:lpstr>
      <vt:lpstr>Kedy áno, kedy nie ?</vt:lpstr>
      <vt:lpstr>Blockchain a databázy – kedy použiť čo</vt:lpstr>
      <vt:lpstr>Benefity technológie Blockchain</vt:lpstr>
      <vt:lpstr>Blockchain z pohľadu biznis prínosov</vt:lpstr>
      <vt:lpstr>Smart Contracts (inteligentné kontrakty) v Blockchain</vt:lpstr>
      <vt:lpstr>Výzvy vo verejnej správe</vt:lpstr>
      <vt:lpstr>Jeden krát a dosť</vt:lpstr>
      <vt:lpstr>Digitálna peňaženka</vt:lpstr>
      <vt:lpstr>PowerPoint Presentation</vt:lpstr>
      <vt:lpstr>Blockchain pre Provincia Autonoma di Bolzano</vt:lpstr>
      <vt:lpstr>Na záver</vt:lpstr>
      <vt:lpstr>SAP HANA Blockchain Pilotný program</vt:lpstr>
    </vt:vector>
  </TitlesOfParts>
  <Manager/>
  <Company>SAP</Company>
  <LinksUpToDate>false</LinksUpToDate>
  <SharedDoc>false</SharedDoc>
  <HyperlinkBase/>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SAP Cloud Platform Blockchain</dc:title>
  <dc:subject>SAP TechED 2017</dc:subject>
  <dc:creator>Gross, Raimund</dc:creator>
  <cp:keywords>2017/16:9/white</cp:keywords>
  <dc:description/>
  <cp:lastModifiedBy>Microsoft Office User</cp:lastModifiedBy>
  <cp:revision>245</cp:revision>
  <dcterms:created xsi:type="dcterms:W3CDTF">2017-07-20T13:46:56Z</dcterms:created>
  <dcterms:modified xsi:type="dcterms:W3CDTF">2018-06-27T11:44:31Z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615921560</vt:i4>
  </property>
  <property fmtid="{D5CDD505-2E9C-101B-9397-08002B2CF9AE}" pid="3" name="_NewReviewCycle">
    <vt:lpwstr/>
  </property>
  <property fmtid="{D5CDD505-2E9C-101B-9397-08002B2CF9AE}" pid="4" name="_EmailSubject">
    <vt:lpwstr>[Weekly CALL] ICN@TechEd 2017 </vt:lpwstr>
  </property>
  <property fmtid="{D5CDD505-2E9C-101B-9397-08002B2CF9AE}" pid="5" name="_AuthorEmail">
    <vt:lpwstr>raimund.gross@sap.com</vt:lpwstr>
  </property>
  <property fmtid="{D5CDD505-2E9C-101B-9397-08002B2CF9AE}" pid="6" name="_AuthorEmailDisplayName">
    <vt:lpwstr>Gross, Raimund</vt:lpwstr>
  </property>
  <property fmtid="{D5CDD505-2E9C-101B-9397-08002B2CF9AE}" pid="7" name="_PreviousAdHocReviewCycleID">
    <vt:i4>245152964</vt:i4>
  </property>
</Properties>
</file>